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819" r:id="rId1"/>
  </p:sldMasterIdLst>
  <p:notesMasterIdLst>
    <p:notesMasterId r:id="rId28"/>
  </p:notesMasterIdLst>
  <p:sldIdLst>
    <p:sldId id="263" r:id="rId2"/>
    <p:sldId id="264" r:id="rId3"/>
    <p:sldId id="266" r:id="rId4"/>
    <p:sldId id="265" r:id="rId5"/>
    <p:sldId id="269" r:id="rId6"/>
    <p:sldId id="352" r:id="rId7"/>
    <p:sldId id="270" r:id="rId8"/>
    <p:sldId id="272" r:id="rId9"/>
    <p:sldId id="273" r:id="rId10"/>
    <p:sldId id="275" r:id="rId11"/>
    <p:sldId id="276" r:id="rId12"/>
    <p:sldId id="274" r:id="rId13"/>
    <p:sldId id="278" r:id="rId14"/>
    <p:sldId id="351" r:id="rId15"/>
    <p:sldId id="277" r:id="rId16"/>
    <p:sldId id="280" r:id="rId17"/>
    <p:sldId id="286" r:id="rId18"/>
    <p:sldId id="287" r:id="rId19"/>
    <p:sldId id="279" r:id="rId20"/>
    <p:sldId id="290" r:id="rId21"/>
    <p:sldId id="282" r:id="rId22"/>
    <p:sldId id="284" r:id="rId23"/>
    <p:sldId id="288" r:id="rId24"/>
    <p:sldId id="289" r:id="rId25"/>
    <p:sldId id="334" r:id="rId26"/>
    <p:sldId id="347"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2D22"/>
    <a:srgbClr val="1D1F21"/>
    <a:srgbClr val="008000"/>
    <a:srgbClr val="BFDC9D"/>
    <a:srgbClr val="666633"/>
    <a:srgbClr val="333300"/>
    <a:srgbClr val="00CC00"/>
    <a:srgbClr val="AA9068"/>
    <a:srgbClr val="BECEC1"/>
    <a:srgbClr val="E0AC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41" autoAdjust="0"/>
    <p:restoredTop sz="96578" autoAdjust="0"/>
  </p:normalViewPr>
  <p:slideViewPr>
    <p:cSldViewPr snapToGrid="0">
      <p:cViewPr varScale="1">
        <p:scale>
          <a:sx n="107" d="100"/>
          <a:sy n="107" d="100"/>
        </p:scale>
        <p:origin x="21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image" Target="../media/image39.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image" Target="../media/image43.emf"/><Relationship Id="rId1" Type="http://schemas.openxmlformats.org/officeDocument/2006/relationships/image" Target="../media/image42.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image" Target="../media/image4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39BCF3-A293-429F-B11F-90B9F5B975F1}" type="datetimeFigureOut">
              <a:rPr lang="el-GR" smtClean="0"/>
              <a:t>24/11/2014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15568-BE38-4690-85CA-E80071884888}" type="slidenum">
              <a:rPr lang="el-GR" smtClean="0"/>
              <a:t>‹#›</a:t>
            </a:fld>
            <a:endParaRPr lang="el-GR"/>
          </a:p>
        </p:txBody>
      </p:sp>
    </p:spTree>
    <p:extLst>
      <p:ext uri="{BB962C8B-B14F-4D97-AF65-F5344CB8AC3E}">
        <p14:creationId xmlns:p14="http://schemas.microsoft.com/office/powerpoint/2010/main" val="925404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BA15568-BE38-4690-85CA-E80071884888}" type="slidenum">
              <a:rPr lang="el-GR" smtClean="0"/>
              <a:t>4</a:t>
            </a:fld>
            <a:endParaRPr lang="el-GR"/>
          </a:p>
        </p:txBody>
      </p:sp>
    </p:spTree>
    <p:extLst>
      <p:ext uri="{BB962C8B-B14F-4D97-AF65-F5344CB8AC3E}">
        <p14:creationId xmlns:p14="http://schemas.microsoft.com/office/powerpoint/2010/main" val="3929347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l-GR" smtClean="0"/>
              <a:t>Στυλ κύριου τίτλου</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n-US" dirty="0"/>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052788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Πανοραμική 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Date Placeholder 2"/>
          <p:cNvSpPr>
            <a:spLocks noGrp="1"/>
          </p:cNvSpPr>
          <p:nvPr>
            <p:ph type="dt" sz="half" idx="10"/>
          </p:nvPr>
        </p:nvSpPr>
        <p:spPr/>
        <p:txBody>
          <a:bodyPr/>
          <a:lstStyle/>
          <a:p>
            <a:fld id="{154DAE8C-D2E5-4A9D-AEF5-A2CEF721E374}" type="datetimeFigureOut">
              <a:rPr lang="el-GR" smtClean="0"/>
              <a:t>24/11/2014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776174040"/>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66695738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smtClean="0"/>
              <a:t>Στυλ υποδείγματος κειμένου</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21514984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86059941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Κάρτα ονόματος με φράση">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l-GR" smtClean="0"/>
              <a:t>Στυλ κύριου τίτλου</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068263"/>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l-GR" smtClean="0"/>
              <a:t>Στυλ κύριου τίτλου</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l-GR" smtClean="0"/>
              <a:t>Στυλ υποδείγματος κειμένου</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312225968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l-GR" smtClean="0"/>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48602241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l-GR" smtClean="0"/>
              <a:t>Στυλ κύριου τίτλου</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50379548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idx="1"/>
          </p:nvPr>
        </p:nvSpPr>
        <p:spPr/>
        <p:txBody>
          <a:bodyPr anchor="ct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75533781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l-GR" smtClean="0"/>
              <a:t>Στυλ κύριου τίτλου</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fld id="{154DAE8C-D2E5-4A9D-AEF5-A2CEF721E374}" type="datetimeFigureOut">
              <a:rPr lang="el-GR" smtClean="0"/>
              <a:t>24/11/2014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97479256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Date Placeholder 4"/>
          <p:cNvSpPr>
            <a:spLocks noGrp="1"/>
          </p:cNvSpPr>
          <p:nvPr>
            <p:ph type="dt" sz="half" idx="10"/>
          </p:nvPr>
        </p:nvSpPr>
        <p:spPr/>
        <p:txBody>
          <a:bodyPr/>
          <a:lstStyle/>
          <a:p>
            <a:fld id="{154DAE8C-D2E5-4A9D-AEF5-A2CEF721E374}" type="datetimeFigureOut">
              <a:rPr lang="el-GR" smtClean="0"/>
              <a:t>24/11/2014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373374479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7" name="Date Placeholder 6"/>
          <p:cNvSpPr>
            <a:spLocks noGrp="1"/>
          </p:cNvSpPr>
          <p:nvPr>
            <p:ph type="dt" sz="half" idx="10"/>
          </p:nvPr>
        </p:nvSpPr>
        <p:spPr/>
        <p:txBody>
          <a:bodyPr/>
          <a:lstStyle/>
          <a:p>
            <a:fld id="{154DAE8C-D2E5-4A9D-AEF5-A2CEF721E374}" type="datetimeFigureOut">
              <a:rPr lang="el-GR" smtClean="0"/>
              <a:t>24/11/2014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386135182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n-US" dirty="0"/>
          </a:p>
        </p:txBody>
      </p:sp>
      <p:sp>
        <p:nvSpPr>
          <p:cNvPr id="3" name="Date Placeholder 2"/>
          <p:cNvSpPr>
            <a:spLocks noGrp="1"/>
          </p:cNvSpPr>
          <p:nvPr>
            <p:ph type="dt" sz="half" idx="10"/>
          </p:nvPr>
        </p:nvSpPr>
        <p:spPr/>
        <p:txBody>
          <a:bodyPr/>
          <a:lstStyle/>
          <a:p>
            <a:fld id="{154DAE8C-D2E5-4A9D-AEF5-A2CEF721E374}" type="datetimeFigureOut">
              <a:rPr lang="el-GR" smtClean="0"/>
              <a:t>24/11/2014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336001030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4DAE8C-D2E5-4A9D-AEF5-A2CEF721E374}" type="datetimeFigureOut">
              <a:rPr lang="el-GR" smtClean="0"/>
              <a:t>24/11/2014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35318916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l-GR" smtClean="0"/>
              <a:t>Στυλ κύριου τίτλου</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154DAE8C-D2E5-4A9D-AEF5-A2CEF721E374}" type="datetimeFigureOut">
              <a:rPr lang="el-GR" smtClean="0"/>
              <a:t>24/11/2014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5185659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l-GR" smtClean="0"/>
              <a:t>Στυλ κύριου τίτλου</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smtClean="0"/>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fld id="{154DAE8C-D2E5-4A9D-AEF5-A2CEF721E374}" type="datetimeFigureOut">
              <a:rPr lang="el-GR" smtClean="0"/>
              <a:t>24/11/2014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46E75D7-BA0D-42E6-AAFF-A13ECD67F0D2}" type="slidenum">
              <a:rPr lang="el-GR" smtClean="0"/>
              <a:t>‹#›</a:t>
            </a:fld>
            <a:endParaRPr lang="el-GR"/>
          </a:p>
        </p:txBody>
      </p:sp>
    </p:spTree>
    <p:extLst>
      <p:ext uri="{BB962C8B-B14F-4D97-AF65-F5344CB8AC3E}">
        <p14:creationId xmlns:p14="http://schemas.microsoft.com/office/powerpoint/2010/main" val="161377600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61000"/>
            <a:lum/>
          </a:blip>
          <a:srcRect/>
          <a:tile tx="0" ty="0" sx="100000" sy="100000" flip="none" algn="tl"/>
        </a:blip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l-GR" smtClean="0"/>
              <a:t>Στυλ κύριου τίτλου</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54DAE8C-D2E5-4A9D-AEF5-A2CEF721E374}" type="datetimeFigureOut">
              <a:rPr lang="el-GR" smtClean="0"/>
              <a:t>24/11/2014</a:t>
            </a:fld>
            <a:endParaRPr lang="el-G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l-G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F46E75D7-BA0D-42E6-AAFF-A13ECD67F0D2}" type="slidenum">
              <a:rPr lang="el-GR" smtClean="0"/>
              <a:t>‹#›</a:t>
            </a:fld>
            <a:endParaRPr lang="el-GR"/>
          </a:p>
        </p:txBody>
      </p:sp>
    </p:spTree>
    <p:extLst>
      <p:ext uri="{BB962C8B-B14F-4D97-AF65-F5344CB8AC3E}">
        <p14:creationId xmlns:p14="http://schemas.microsoft.com/office/powerpoint/2010/main" val="156293166"/>
      </p:ext>
    </p:extLst>
  </p:cSld>
  <p:clrMap bg1="dk1" tx1="lt1" bg2="dk2" tx2="lt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36" r:id="rId17"/>
  </p:sldLayoutIdLst>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3.emf"/><Relationship Id="rId4" Type="http://schemas.openxmlformats.org/officeDocument/2006/relationships/package" Target="../embeddings/____________Microsoft_Word5.docx"/></Relationships>
</file>

<file path=ppt/slides/_rels/slide1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7.emf"/><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8" Type="http://schemas.openxmlformats.org/officeDocument/2006/relationships/package" Target="../embeddings/____________Microsoft_Word7.docx"/><Relationship Id="rId3" Type="http://schemas.openxmlformats.org/officeDocument/2006/relationships/image" Target="../media/image38.png"/><Relationship Id="rId7" Type="http://schemas.openxmlformats.org/officeDocument/2006/relationships/oleObject" Target="../embeddings/oleObject9.bin"/><Relationship Id="rId12" Type="http://schemas.openxmlformats.org/officeDocument/2006/relationships/image" Target="../media/image41.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39.emf"/><Relationship Id="rId11" Type="http://schemas.openxmlformats.org/officeDocument/2006/relationships/package" Target="../embeddings/____________Microsoft_Word8.docx"/><Relationship Id="rId5" Type="http://schemas.openxmlformats.org/officeDocument/2006/relationships/package" Target="../embeddings/____________Microsoft_Word6.docx"/><Relationship Id="rId10" Type="http://schemas.openxmlformats.org/officeDocument/2006/relationships/oleObject" Target="../embeddings/oleObject10.bin"/><Relationship Id="rId4" Type="http://schemas.openxmlformats.org/officeDocument/2006/relationships/oleObject" Target="../embeddings/oleObject8.bin"/><Relationship Id="rId9" Type="http://schemas.openxmlformats.org/officeDocument/2006/relationships/image" Target="../media/image40.emf"/></Relationships>
</file>

<file path=ppt/slides/_rels/slide17.xml.rels><?xml version="1.0" encoding="UTF-8" standalone="yes"?>
<Relationships xmlns="http://schemas.openxmlformats.org/package/2006/relationships"><Relationship Id="rId8" Type="http://schemas.openxmlformats.org/officeDocument/2006/relationships/package" Target="../embeddings/____________Microsoft_Word10.docx"/><Relationship Id="rId3" Type="http://schemas.openxmlformats.org/officeDocument/2006/relationships/image" Target="../media/image38.png"/><Relationship Id="rId7" Type="http://schemas.openxmlformats.org/officeDocument/2006/relationships/oleObject" Target="../embeddings/oleObject12.bin"/><Relationship Id="rId12" Type="http://schemas.openxmlformats.org/officeDocument/2006/relationships/image" Target="../media/image44.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42.emf"/><Relationship Id="rId11" Type="http://schemas.openxmlformats.org/officeDocument/2006/relationships/package" Target="../embeddings/____________Microsoft_Word11.docx"/><Relationship Id="rId5" Type="http://schemas.openxmlformats.org/officeDocument/2006/relationships/package" Target="../embeddings/____________Microsoft_Word9.docx"/><Relationship Id="rId10" Type="http://schemas.openxmlformats.org/officeDocument/2006/relationships/oleObject" Target="../embeddings/oleObject13.bin"/><Relationship Id="rId4" Type="http://schemas.openxmlformats.org/officeDocument/2006/relationships/oleObject" Target="../embeddings/oleObject11.bin"/><Relationship Id="rId9" Type="http://schemas.openxmlformats.org/officeDocument/2006/relationships/image" Target="../media/image43.emf"/></Relationships>
</file>

<file path=ppt/slides/_rels/slide18.xml.rels><?xml version="1.0" encoding="UTF-8" standalone="yes"?>
<Relationships xmlns="http://schemas.openxmlformats.org/package/2006/relationships"><Relationship Id="rId8" Type="http://schemas.openxmlformats.org/officeDocument/2006/relationships/package" Target="../embeddings/____________Microsoft_Word13.docx"/><Relationship Id="rId3" Type="http://schemas.openxmlformats.org/officeDocument/2006/relationships/image" Target="../media/image38.png"/><Relationship Id="rId7" Type="http://schemas.openxmlformats.org/officeDocument/2006/relationships/oleObject" Target="../embeddings/oleObject15.bin"/><Relationship Id="rId12" Type="http://schemas.openxmlformats.org/officeDocument/2006/relationships/image" Target="../media/image47.e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5.emf"/><Relationship Id="rId11" Type="http://schemas.openxmlformats.org/officeDocument/2006/relationships/package" Target="../embeddings/____________Microsoft_Word14.docx"/><Relationship Id="rId5" Type="http://schemas.openxmlformats.org/officeDocument/2006/relationships/package" Target="../embeddings/____________Microsoft_Word12.docx"/><Relationship Id="rId10" Type="http://schemas.openxmlformats.org/officeDocument/2006/relationships/oleObject" Target="../embeddings/oleObject16.bin"/><Relationship Id="rId4" Type="http://schemas.openxmlformats.org/officeDocument/2006/relationships/oleObject" Target="../embeddings/oleObject14.bin"/><Relationship Id="rId9" Type="http://schemas.openxmlformats.org/officeDocument/2006/relationships/image" Target="../media/image46.emf"/></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8.emf"/><Relationship Id="rId5" Type="http://schemas.openxmlformats.org/officeDocument/2006/relationships/package" Target="../embeddings/____________Microsoft_Word15.docx"/><Relationship Id="rId4" Type="http://schemas.openxmlformats.org/officeDocument/2006/relationships/oleObject" Target="../embeddings/oleObject17.bin"/></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oleObject" Target="../embeddings/oleObject19.bin"/><Relationship Id="rId7" Type="http://schemas.openxmlformats.org/officeDocument/2006/relationships/package" Target="../embeddings/____________Microsoft_Word16.docx"/><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image" Target="../media/image60.jpeg"/><Relationship Id="rId4" Type="http://schemas.openxmlformats.org/officeDocument/2006/relationships/image" Target="../media/image58.emf"/></Relationships>
</file>

<file path=ppt/slides/_rels/slide2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9.jpeg"/><Relationship Id="rId5" Type="http://schemas.openxmlformats.org/officeDocument/2006/relationships/image" Target="../media/image8.e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8" Type="http://schemas.openxmlformats.org/officeDocument/2006/relationships/package" Target="../embeddings/____________Microsoft_Word2.docx"/><Relationship Id="rId3" Type="http://schemas.openxmlformats.org/officeDocument/2006/relationships/image" Target="../media/image12.jpg"/><Relationship Id="rId7"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0.emf"/><Relationship Id="rId5" Type="http://schemas.openxmlformats.org/officeDocument/2006/relationships/package" Target="../embeddings/____________Microsoft_Word1.docx"/><Relationship Id="rId4" Type="http://schemas.openxmlformats.org/officeDocument/2006/relationships/oleObject" Target="../embeddings/oleObject2.bin"/><Relationship Id="rId9" Type="http://schemas.openxmlformats.org/officeDocument/2006/relationships/image" Target="../media/image11.emf"/></Relationships>
</file>

<file path=ppt/slides/_rels/slide6.xml.rels><?xml version="1.0" encoding="UTF-8" standalone="yes"?>
<Relationships xmlns="http://schemas.openxmlformats.org/package/2006/relationships"><Relationship Id="rId8" Type="http://schemas.openxmlformats.org/officeDocument/2006/relationships/package" Target="../embeddings/____________Microsoft_Word4.docx"/><Relationship Id="rId3" Type="http://schemas.openxmlformats.org/officeDocument/2006/relationships/image" Target="../media/image12.jpg"/><Relationship Id="rId7"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3.emf"/><Relationship Id="rId5" Type="http://schemas.openxmlformats.org/officeDocument/2006/relationships/package" Target="../embeddings/____________Microsoft_Word3.docx"/><Relationship Id="rId4" Type="http://schemas.openxmlformats.org/officeDocument/2006/relationships/oleObject" Target="../embeddings/oleObject4.bin"/><Relationship Id="rId9" Type="http://schemas.openxmlformats.org/officeDocument/2006/relationships/image" Target="../media/image14.emf"/></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3842327" y="642258"/>
            <a:ext cx="8088416" cy="3658810"/>
          </a:xfrm>
        </p:spPr>
        <p:txBody>
          <a:bodyPr>
            <a:normAutofit/>
          </a:bodyPr>
          <a:lstStyle/>
          <a:p>
            <a:pPr marL="0" indent="0" algn="r">
              <a:buNone/>
            </a:pPr>
            <a:r>
              <a:rPr lang="el-GR" sz="2400" b="1" dirty="0" smtClean="0">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a:t>
            </a: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endParaRPr lang="el-GR" sz="3600" b="1" dirty="0" smtClean="0">
              <a:solidFill>
                <a:schemeClr val="tx2">
                  <a:lumMod val="25000"/>
                </a:schemeClr>
              </a:solidFill>
              <a:latin typeface="Bookman Old Style" panose="02050604050505020204" pitchFamily="18" charset="0"/>
            </a:endParaRPr>
          </a:p>
          <a:p>
            <a:pPr marL="0" indent="0" algn="r">
              <a:buNone/>
            </a:pPr>
            <a:endParaRPr lang="el-GR" sz="2400" b="1" dirty="0" smtClean="0">
              <a:solidFill>
                <a:schemeClr val="tx2">
                  <a:lumMod val="25000"/>
                </a:schemeClr>
              </a:solidFill>
              <a:latin typeface="Bookman Old Style" panose="02050604050505020204" pitchFamily="18" charset="0"/>
            </a:endParaRPr>
          </a:p>
          <a:p>
            <a:pPr marL="0" indent="0" algn="r">
              <a:buNone/>
            </a:pPr>
            <a:r>
              <a:rPr lang="el-GR" sz="2400" b="1" dirty="0" smtClean="0">
                <a:solidFill>
                  <a:srgbClr val="002060"/>
                </a:solidFill>
                <a:latin typeface="Calibri" panose="020F0502020204030204" pitchFamily="34" charset="0"/>
              </a:rPr>
              <a:t>23 Απριλίου 2013</a:t>
            </a:r>
            <a:endParaRPr lang="el-GR" sz="2400" b="1" dirty="0">
              <a:solidFill>
                <a:srgbClr val="002060"/>
              </a:solidFill>
              <a:latin typeface="Calibri" panose="020F0502020204030204" pitchFamily="34" charset="0"/>
            </a:endParaRPr>
          </a:p>
          <a:p>
            <a:pPr marL="0" indent="0" algn="r">
              <a:buNone/>
            </a:pPr>
            <a:r>
              <a:rPr lang="el-GR" sz="2400" b="1" dirty="0" err="1" smtClean="0">
                <a:solidFill>
                  <a:srgbClr val="002060"/>
                </a:solidFill>
                <a:latin typeface="Calibri" panose="020F0502020204030204" pitchFamily="34" charset="0"/>
              </a:rPr>
              <a:t>Διαδραστική</a:t>
            </a:r>
            <a:r>
              <a:rPr lang="el-GR" sz="2400" b="1" dirty="0" smtClean="0">
                <a:solidFill>
                  <a:srgbClr val="002060"/>
                </a:solidFill>
                <a:latin typeface="Calibri" panose="020F0502020204030204" pitchFamily="34" charset="0"/>
              </a:rPr>
              <a:t>   παράσταση για τη σχολική βία</a:t>
            </a:r>
            <a:endParaRPr lang="el-GR" sz="2400" dirty="0">
              <a:solidFill>
                <a:srgbClr val="002060"/>
              </a:solidFill>
              <a:latin typeface="Calibri" panose="020F0502020204030204" pitchFamily="34" charset="0"/>
            </a:endParaRPr>
          </a:p>
        </p:txBody>
      </p:sp>
      <p:pic>
        <p:nvPicPr>
          <p:cNvPr id="4" name="Εικόνα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546" y="93320"/>
            <a:ext cx="3573550" cy="44558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Υπότιτλος 2"/>
          <p:cNvSpPr txBox="1">
            <a:spLocks/>
          </p:cNvSpPr>
          <p:nvPr/>
        </p:nvSpPr>
        <p:spPr>
          <a:xfrm>
            <a:off x="500742" y="4301067"/>
            <a:ext cx="11430001" cy="2428917"/>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endParaRPr lang="el-GR" b="1" dirty="0" smtClean="0">
              <a:solidFill>
                <a:schemeClr val="accent6">
                  <a:lumMod val="50000"/>
                </a:schemeClr>
              </a:solidFill>
            </a:endParaRPr>
          </a:p>
          <a:p>
            <a:pPr marL="0" indent="0" algn="just">
              <a:buNone/>
            </a:pPr>
            <a:r>
              <a:rPr lang="el-GR" sz="2800" b="1" dirty="0" err="1">
                <a:solidFill>
                  <a:srgbClr val="002060"/>
                </a:solidFill>
                <a:latin typeface="Calibri" panose="020F0502020204030204" pitchFamily="34" charset="0"/>
              </a:rPr>
              <a:t>Δ</a:t>
            </a:r>
            <a:r>
              <a:rPr lang="el-GR" sz="2800" b="1" dirty="0" err="1" smtClean="0">
                <a:solidFill>
                  <a:srgbClr val="002060"/>
                </a:solidFill>
                <a:latin typeface="Calibri" panose="020F0502020204030204" pitchFamily="34" charset="0"/>
              </a:rPr>
              <a:t>ιαδραστική</a:t>
            </a:r>
            <a:r>
              <a:rPr lang="el-GR" sz="2800" b="1" dirty="0" smtClean="0">
                <a:solidFill>
                  <a:srgbClr val="002060"/>
                </a:solidFill>
                <a:latin typeface="Calibri" panose="020F0502020204030204" pitchFamily="34" charset="0"/>
              </a:rPr>
              <a:t> </a:t>
            </a:r>
            <a:r>
              <a:rPr lang="el-GR" sz="2800" b="1" dirty="0">
                <a:solidFill>
                  <a:srgbClr val="002060"/>
                </a:solidFill>
                <a:latin typeface="Calibri" panose="020F0502020204030204" pitchFamily="34" charset="0"/>
              </a:rPr>
              <a:t>παράσταση του Θεάτρου Φόρουμ με θέμα το σχολικό εκφοβισμό  με τίτλο "Παίζουμε </a:t>
            </a:r>
            <a:r>
              <a:rPr lang="el-GR" sz="2800" b="1" dirty="0" err="1">
                <a:solidFill>
                  <a:srgbClr val="002060"/>
                </a:solidFill>
                <a:latin typeface="Calibri" panose="020F0502020204030204" pitchFamily="34" charset="0"/>
              </a:rPr>
              <a:t>Bowling</a:t>
            </a:r>
            <a:r>
              <a:rPr lang="el-GR" sz="2800" b="1" dirty="0">
                <a:solidFill>
                  <a:srgbClr val="002060"/>
                </a:solidFill>
                <a:latin typeface="Calibri" panose="020F0502020204030204" pitchFamily="34" charset="0"/>
              </a:rPr>
              <a:t> ή </a:t>
            </a:r>
            <a:r>
              <a:rPr lang="el-GR" sz="2800" b="1" dirty="0" err="1">
                <a:solidFill>
                  <a:srgbClr val="002060"/>
                </a:solidFill>
                <a:latin typeface="Calibri" panose="020F0502020204030204" pitchFamily="34" charset="0"/>
              </a:rPr>
              <a:t>Bullying</a:t>
            </a:r>
            <a:r>
              <a:rPr lang="el-GR" sz="2800" b="1" dirty="0">
                <a:solidFill>
                  <a:srgbClr val="002060"/>
                </a:solidFill>
                <a:latin typeface="Calibri" panose="020F0502020204030204" pitchFamily="34" charset="0"/>
              </a:rPr>
              <a:t>;"</a:t>
            </a:r>
            <a:r>
              <a:rPr lang="el-GR" sz="2800" dirty="0">
                <a:solidFill>
                  <a:srgbClr val="002060"/>
                </a:solidFill>
                <a:latin typeface="Calibri" panose="020F0502020204030204" pitchFamily="34" charset="0"/>
              </a:rPr>
              <a:t>  για εκπαιδευτικούς και γονείς και η οποία </a:t>
            </a:r>
            <a:r>
              <a:rPr lang="el-GR" sz="2800" dirty="0" smtClean="0">
                <a:solidFill>
                  <a:srgbClr val="002060"/>
                </a:solidFill>
                <a:latin typeface="Calibri" panose="020F0502020204030204" pitchFamily="34" charset="0"/>
              </a:rPr>
              <a:t>πραγματοποιήθηκε </a:t>
            </a:r>
            <a:r>
              <a:rPr lang="el-GR" sz="2800" dirty="0">
                <a:solidFill>
                  <a:srgbClr val="002060"/>
                </a:solidFill>
                <a:latin typeface="Calibri" panose="020F0502020204030204" pitchFamily="34" charset="0"/>
              </a:rPr>
              <a:t>την Τρίτη 23/4 στις  19.00, </a:t>
            </a:r>
            <a:r>
              <a:rPr lang="el-GR" sz="2800" dirty="0" smtClean="0">
                <a:solidFill>
                  <a:srgbClr val="002060"/>
                </a:solidFill>
                <a:latin typeface="Calibri" panose="020F0502020204030204" pitchFamily="34" charset="0"/>
              </a:rPr>
              <a:t>στο Ναύπλιο.   </a:t>
            </a:r>
            <a:endParaRPr lang="el-GR" sz="2800"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44855147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Ορθογώνιο 5"/>
          <p:cNvSpPr/>
          <p:nvPr/>
        </p:nvSpPr>
        <p:spPr>
          <a:xfrm>
            <a:off x="4769224" y="1066782"/>
            <a:ext cx="6786283" cy="1643527"/>
          </a:xfrm>
          <a:prstGeom prst="rect">
            <a:avLst/>
          </a:prstGeom>
        </p:spPr>
        <p:txBody>
          <a:bodyPr wrap="square">
            <a:spAutoFit/>
          </a:bodyPr>
          <a:lstStyle/>
          <a:p>
            <a:pPr algn="ctr">
              <a:lnSpc>
                <a:spcPct val="120000"/>
              </a:lnSpc>
            </a:pPr>
            <a:r>
              <a:rPr lang="el-GR" sz="2400" b="1" dirty="0">
                <a:solidFill>
                  <a:srgbClr val="002060"/>
                </a:solidFill>
                <a:latin typeface="Calibri" panose="020F0502020204030204" pitchFamily="34" charset="0"/>
                <a:ea typeface="Times New Roman" panose="02020603050405020304" pitchFamily="18" charset="0"/>
                <a:cs typeface="Minion Pro"/>
              </a:rPr>
              <a:t>3ο Διεθνές Συνέδριο </a:t>
            </a:r>
            <a:r>
              <a:rPr lang="el-GR" sz="2400" b="1" dirty="0" err="1">
                <a:solidFill>
                  <a:srgbClr val="002060"/>
                </a:solidFill>
                <a:latin typeface="Calibri" panose="020F0502020204030204" pitchFamily="34" charset="0"/>
                <a:ea typeface="Times New Roman" panose="02020603050405020304" pitchFamily="18" charset="0"/>
                <a:cs typeface="Minion Pro"/>
              </a:rPr>
              <a:t>Δραματοθεραπείας</a:t>
            </a:r>
            <a:r>
              <a:rPr lang="el-GR" sz="2400" dirty="0">
                <a:solidFill>
                  <a:srgbClr val="002060"/>
                </a:solidFill>
                <a:latin typeface="Calibri" panose="020F0502020204030204" pitchFamily="34" charset="0"/>
                <a:ea typeface="Times New Roman" panose="02020603050405020304" pitchFamily="18" charset="0"/>
                <a:cs typeface="Minion Pro"/>
              </a:rPr>
              <a:t> </a:t>
            </a:r>
            <a:r>
              <a:rPr lang="el-GR" sz="2400" b="1" dirty="0">
                <a:solidFill>
                  <a:srgbClr val="002060"/>
                </a:solidFill>
                <a:latin typeface="Calibri" panose="020F0502020204030204" pitchFamily="34" charset="0"/>
                <a:ea typeface="Times New Roman" panose="02020603050405020304" pitchFamily="18" charset="0"/>
                <a:cs typeface="Minion Pro"/>
              </a:rPr>
              <a:t>&amp; </a:t>
            </a:r>
            <a:r>
              <a:rPr lang="el-GR" sz="2400" b="1" dirty="0" err="1" smtClean="0">
                <a:solidFill>
                  <a:srgbClr val="002060"/>
                </a:solidFill>
                <a:latin typeface="Calibri" panose="020F0502020204030204" pitchFamily="34" charset="0"/>
                <a:ea typeface="Times New Roman" panose="02020603050405020304" pitchFamily="18" charset="0"/>
                <a:cs typeface="Minion Pro"/>
              </a:rPr>
              <a:t>Παιγνιοθεραπείας</a:t>
            </a:r>
            <a:endParaRPr lang="el-GR" sz="2400" b="1" dirty="0" smtClean="0">
              <a:solidFill>
                <a:srgbClr val="002060"/>
              </a:solidFill>
              <a:latin typeface="Calibri" panose="020F0502020204030204" pitchFamily="34" charset="0"/>
              <a:ea typeface="Times New Roman" panose="02020603050405020304" pitchFamily="18" charset="0"/>
              <a:cs typeface="Minion Pro"/>
            </a:endParaRPr>
          </a:p>
          <a:p>
            <a:pPr algn="ctr">
              <a:lnSpc>
                <a:spcPct val="120000"/>
              </a:lnSpc>
            </a:pPr>
            <a:r>
              <a:rPr lang="el-GR" dirty="0" smtClean="0">
                <a:solidFill>
                  <a:srgbClr val="002060"/>
                </a:solidFill>
                <a:latin typeface="Calibri" panose="020F0502020204030204" pitchFamily="34" charset="0"/>
                <a:ea typeface="Times New Roman" panose="02020603050405020304" pitchFamily="18" charset="0"/>
                <a:cs typeface="Minion Pro"/>
              </a:rPr>
              <a:t>    </a:t>
            </a:r>
            <a:r>
              <a:rPr lang="el-GR" b="1" dirty="0" smtClean="0">
                <a:solidFill>
                  <a:srgbClr val="002060"/>
                </a:solidFill>
                <a:latin typeface="Calibri" panose="020F0502020204030204" pitchFamily="34" charset="0"/>
                <a:ea typeface="Times New Roman" panose="02020603050405020304" pitchFamily="18" charset="0"/>
                <a:cs typeface="Minion Pro"/>
              </a:rPr>
              <a:t>11-12 στο Ναύπλιο  </a:t>
            </a:r>
            <a:r>
              <a:rPr lang="el-GR" b="1" dirty="0">
                <a:solidFill>
                  <a:srgbClr val="002060"/>
                </a:solidFill>
                <a:latin typeface="Calibri" panose="020F0502020204030204" pitchFamily="34" charset="0"/>
                <a:ea typeface="Times New Roman" panose="02020603050405020304" pitchFamily="18" charset="0"/>
                <a:cs typeface="Minion Pro"/>
              </a:rPr>
              <a:t>&amp; 13 Οκτωβρίου </a:t>
            </a:r>
            <a:r>
              <a:rPr lang="el-GR" b="1" dirty="0" smtClean="0">
                <a:solidFill>
                  <a:srgbClr val="002060"/>
                </a:solidFill>
                <a:latin typeface="Calibri" panose="020F0502020204030204" pitchFamily="34" charset="0"/>
                <a:ea typeface="Times New Roman" panose="02020603050405020304" pitchFamily="18" charset="0"/>
                <a:cs typeface="Minion Pro"/>
              </a:rPr>
              <a:t>2013 στην </a:t>
            </a:r>
            <a:r>
              <a:rPr lang="el-GR" b="1" dirty="0">
                <a:solidFill>
                  <a:srgbClr val="002060"/>
                </a:solidFill>
                <a:latin typeface="Calibri" panose="020F0502020204030204" pitchFamily="34" charset="0"/>
                <a:ea typeface="Times New Roman" panose="02020603050405020304" pitchFamily="18" charset="0"/>
                <a:cs typeface="Minion Pro"/>
              </a:rPr>
              <a:t>Επίδαυρο</a:t>
            </a:r>
            <a:r>
              <a:rPr lang="el-GR" b="1" dirty="0">
                <a:solidFill>
                  <a:srgbClr val="EBDDC3">
                    <a:lumMod val="25000"/>
                  </a:srgbClr>
                </a:solidFill>
                <a:latin typeface="Arial" panose="020B0604020202020204" pitchFamily="34" charset="0"/>
                <a:ea typeface="Times New Roman" panose="02020603050405020304" pitchFamily="18" charset="0"/>
                <a:cs typeface="Minion Pro"/>
              </a:rPr>
              <a:t>.</a:t>
            </a:r>
            <a:r>
              <a:rPr lang="el-GR" dirty="0">
                <a:solidFill>
                  <a:srgbClr val="EBDDC3">
                    <a:lumMod val="25000"/>
                  </a:srgbClr>
                </a:solidFill>
                <a:latin typeface="Arial" panose="020B0604020202020204" pitchFamily="34" charset="0"/>
                <a:ea typeface="Times New Roman" panose="02020603050405020304" pitchFamily="18" charset="0"/>
                <a:cs typeface="Minion Pro"/>
              </a:rPr>
              <a:t> </a:t>
            </a:r>
            <a:endParaRPr lang="el-GR" sz="2800" dirty="0">
              <a:solidFill>
                <a:srgbClr val="EBDDC3">
                  <a:lumMod val="25000"/>
                </a:srgbClr>
              </a:solidFill>
              <a:latin typeface="Minion Pro"/>
              <a:ea typeface="Times New Roman" panose="02020603050405020304" pitchFamily="18" charset="0"/>
              <a:cs typeface="Minion Pro"/>
            </a:endParaRPr>
          </a:p>
          <a:p>
            <a:pPr algn="just">
              <a:lnSpc>
                <a:spcPct val="120000"/>
              </a:lnSpc>
            </a:pPr>
            <a:r>
              <a:rPr lang="el-GR" dirty="0">
                <a:solidFill>
                  <a:srgbClr val="000000"/>
                </a:solidFill>
                <a:latin typeface="Arial" panose="020B0604020202020204" pitchFamily="34" charset="0"/>
                <a:ea typeface="Times New Roman" panose="02020603050405020304" pitchFamily="18" charset="0"/>
                <a:cs typeface="Minion Pro"/>
              </a:rPr>
              <a:t> </a:t>
            </a:r>
            <a:endParaRPr lang="el-GR" sz="2800" dirty="0">
              <a:solidFill>
                <a:srgbClr val="000000"/>
              </a:solidFill>
              <a:latin typeface="Minion Pro"/>
              <a:ea typeface="Times New Roman" panose="02020603050405020304" pitchFamily="18" charset="0"/>
              <a:cs typeface="Minion Pro"/>
            </a:endParaRPr>
          </a:p>
        </p:txBody>
      </p:sp>
      <p:sp>
        <p:nvSpPr>
          <p:cNvPr id="7" name="Ορθογώνιο 6"/>
          <p:cNvSpPr/>
          <p:nvPr/>
        </p:nvSpPr>
        <p:spPr>
          <a:xfrm>
            <a:off x="6497071" y="420451"/>
            <a:ext cx="4729524" cy="646331"/>
          </a:xfrm>
          <a:prstGeom prst="rect">
            <a:avLst/>
          </a:prstGeom>
        </p:spPr>
        <p:txBody>
          <a:bodyPr wrap="square">
            <a:spAutoFit/>
          </a:bodyPr>
          <a:lstStyle/>
          <a:p>
            <a:r>
              <a:rPr lang="el-GR" sz="3600" b="1" dirty="0">
                <a:ln w="6600">
                  <a:solidFill>
                    <a:srgbClr val="EBDDC3">
                      <a:lumMod val="25000"/>
                    </a:srgbClr>
                  </a:solidFill>
                  <a:prstDash val="solid"/>
                </a:ln>
                <a:solidFill>
                  <a:srgbClr val="FFFFFF"/>
                </a:solidFill>
                <a:effectLst>
                  <a:outerShdw dist="38100" dir="2700000" algn="tl" rotWithShape="0">
                    <a:srgbClr val="DD8047"/>
                  </a:outerShdw>
                </a:effectLst>
                <a:latin typeface="Bookman Old Style" panose="02050604050505020204" pitchFamily="18" charset="0"/>
              </a:rPr>
              <a:t>Εκδηλώσεις Τ.Θ.Σ</a:t>
            </a:r>
            <a:endParaRPr lang="el-GR" sz="3600" dirty="0">
              <a:solidFill>
                <a:prstClr val="white"/>
              </a:solidFill>
            </a:endParaRPr>
          </a:p>
        </p:txBody>
      </p:sp>
      <p:pic>
        <p:nvPicPr>
          <p:cNvPr id="8197" name="Εικόνα 4" descr="H:\amyrt-portokali\EDPE-3-SINEDRIO\PROGRAMMA\Program_26_9_2013-ΤΘΣ-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428" y="2530274"/>
            <a:ext cx="2764971" cy="4016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Εικόνα 5" descr="H:\amyrt-portokali\EDPE-3-SINEDRIO\PROGRAMMA\Program_26_9_2013-ΤΘΣ-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256" y="2530273"/>
            <a:ext cx="2697276" cy="4016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Εικόνα 6" descr="H:\amyrt-portokali\EDPE-3-SINEDRIO\PROGRAMMA\Program_26_9_2013-ΤΘΣ-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0805" y="2530273"/>
            <a:ext cx="2891028" cy="402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Εικόνα 7" descr="H:\amyrt-portokali\EDPE-3-SINEDRIO\PROGRAMMA\Program_26_9_2013-ΤΘΣ-3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6546" y="2530273"/>
            <a:ext cx="3041048" cy="4024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425017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Ορθογώνιο 5"/>
          <p:cNvSpPr/>
          <p:nvPr/>
        </p:nvSpPr>
        <p:spPr>
          <a:xfrm>
            <a:off x="4769224" y="1066782"/>
            <a:ext cx="6786283" cy="1643527"/>
          </a:xfrm>
          <a:prstGeom prst="rect">
            <a:avLst/>
          </a:prstGeom>
        </p:spPr>
        <p:txBody>
          <a:bodyPr wrap="square">
            <a:spAutoFit/>
          </a:bodyPr>
          <a:lstStyle/>
          <a:p>
            <a:pPr algn="ctr">
              <a:lnSpc>
                <a:spcPct val="120000"/>
              </a:lnSpc>
            </a:pPr>
            <a:r>
              <a:rPr lang="el-GR" sz="2400" b="1" dirty="0">
                <a:solidFill>
                  <a:srgbClr val="002060"/>
                </a:solidFill>
                <a:latin typeface="Arial" panose="020B0604020202020204" pitchFamily="34" charset="0"/>
                <a:ea typeface="Times New Roman" panose="02020603050405020304" pitchFamily="18" charset="0"/>
                <a:cs typeface="Minion Pro"/>
              </a:rPr>
              <a:t>3ο Διεθνές Συνέδριο </a:t>
            </a:r>
            <a:r>
              <a:rPr lang="el-GR" sz="2400" b="1" dirty="0" err="1">
                <a:solidFill>
                  <a:srgbClr val="002060"/>
                </a:solidFill>
                <a:latin typeface="Arial" panose="020B0604020202020204" pitchFamily="34" charset="0"/>
                <a:ea typeface="Times New Roman" panose="02020603050405020304" pitchFamily="18" charset="0"/>
                <a:cs typeface="Minion Pro"/>
              </a:rPr>
              <a:t>Δραματοθεραπείας</a:t>
            </a:r>
            <a:r>
              <a:rPr lang="el-GR" sz="2400" dirty="0">
                <a:solidFill>
                  <a:srgbClr val="002060"/>
                </a:solidFill>
                <a:latin typeface="Arial" panose="020B0604020202020204" pitchFamily="34" charset="0"/>
                <a:ea typeface="Times New Roman" panose="02020603050405020304" pitchFamily="18" charset="0"/>
                <a:cs typeface="Minion Pro"/>
              </a:rPr>
              <a:t> </a:t>
            </a:r>
            <a:r>
              <a:rPr lang="el-GR" sz="2400" b="1" dirty="0">
                <a:solidFill>
                  <a:srgbClr val="002060"/>
                </a:solidFill>
                <a:latin typeface="Arial" panose="020B0604020202020204" pitchFamily="34" charset="0"/>
                <a:ea typeface="Times New Roman" panose="02020603050405020304" pitchFamily="18" charset="0"/>
                <a:cs typeface="Minion Pro"/>
              </a:rPr>
              <a:t>&amp; </a:t>
            </a:r>
            <a:r>
              <a:rPr lang="el-GR" sz="2400" b="1" dirty="0" err="1" smtClean="0">
                <a:solidFill>
                  <a:srgbClr val="002060"/>
                </a:solidFill>
                <a:latin typeface="Arial" panose="020B0604020202020204" pitchFamily="34" charset="0"/>
                <a:ea typeface="Times New Roman" panose="02020603050405020304" pitchFamily="18" charset="0"/>
                <a:cs typeface="Minion Pro"/>
              </a:rPr>
              <a:t>Παιγνιοθεραπείας</a:t>
            </a:r>
            <a:endParaRPr lang="el-GR" sz="2400" b="1" dirty="0" smtClean="0">
              <a:solidFill>
                <a:srgbClr val="002060"/>
              </a:solidFill>
              <a:latin typeface="Arial" panose="020B0604020202020204" pitchFamily="34" charset="0"/>
              <a:ea typeface="Times New Roman" panose="02020603050405020304" pitchFamily="18" charset="0"/>
              <a:cs typeface="Minion Pro"/>
            </a:endParaRPr>
          </a:p>
          <a:p>
            <a:pPr algn="ctr">
              <a:lnSpc>
                <a:spcPct val="120000"/>
              </a:lnSpc>
            </a:pPr>
            <a:r>
              <a:rPr lang="el-GR" dirty="0" smtClean="0">
                <a:solidFill>
                  <a:srgbClr val="002060"/>
                </a:solidFill>
                <a:latin typeface="Arial" panose="020B0604020202020204" pitchFamily="34" charset="0"/>
                <a:ea typeface="Times New Roman" panose="02020603050405020304" pitchFamily="18" charset="0"/>
                <a:cs typeface="Minion Pro"/>
              </a:rPr>
              <a:t>    </a:t>
            </a:r>
            <a:r>
              <a:rPr lang="el-GR" b="1" dirty="0" smtClean="0">
                <a:solidFill>
                  <a:srgbClr val="002060"/>
                </a:solidFill>
                <a:latin typeface="Arial" panose="020B0604020202020204" pitchFamily="34" charset="0"/>
                <a:ea typeface="Times New Roman" panose="02020603050405020304" pitchFamily="18" charset="0"/>
                <a:cs typeface="Minion Pro"/>
              </a:rPr>
              <a:t>11-12 στο Ναύπλιο  </a:t>
            </a:r>
            <a:r>
              <a:rPr lang="el-GR" b="1" dirty="0">
                <a:solidFill>
                  <a:srgbClr val="002060"/>
                </a:solidFill>
                <a:latin typeface="Arial" panose="020B0604020202020204" pitchFamily="34" charset="0"/>
                <a:ea typeface="Times New Roman" panose="02020603050405020304" pitchFamily="18" charset="0"/>
                <a:cs typeface="Minion Pro"/>
              </a:rPr>
              <a:t>&amp; 13 Οκτωβρίου </a:t>
            </a:r>
            <a:r>
              <a:rPr lang="el-GR" b="1" dirty="0" smtClean="0">
                <a:solidFill>
                  <a:srgbClr val="002060"/>
                </a:solidFill>
                <a:latin typeface="Arial" panose="020B0604020202020204" pitchFamily="34" charset="0"/>
                <a:ea typeface="Times New Roman" panose="02020603050405020304" pitchFamily="18" charset="0"/>
                <a:cs typeface="Minion Pro"/>
              </a:rPr>
              <a:t>2013 στην </a:t>
            </a:r>
            <a:r>
              <a:rPr lang="el-GR" b="1" dirty="0">
                <a:solidFill>
                  <a:srgbClr val="002060"/>
                </a:solidFill>
                <a:latin typeface="Arial" panose="020B0604020202020204" pitchFamily="34" charset="0"/>
                <a:ea typeface="Times New Roman" panose="02020603050405020304" pitchFamily="18" charset="0"/>
                <a:cs typeface="Minion Pro"/>
              </a:rPr>
              <a:t>Επίδαυρο</a:t>
            </a:r>
            <a:r>
              <a:rPr lang="el-GR" b="1" dirty="0">
                <a:solidFill>
                  <a:srgbClr val="EBDDC3">
                    <a:lumMod val="25000"/>
                  </a:srgbClr>
                </a:solidFill>
                <a:latin typeface="Arial" panose="020B0604020202020204" pitchFamily="34" charset="0"/>
                <a:ea typeface="Times New Roman" panose="02020603050405020304" pitchFamily="18" charset="0"/>
                <a:cs typeface="Minion Pro"/>
              </a:rPr>
              <a:t>.</a:t>
            </a:r>
            <a:r>
              <a:rPr lang="el-GR" dirty="0">
                <a:solidFill>
                  <a:srgbClr val="EBDDC3">
                    <a:lumMod val="25000"/>
                  </a:srgbClr>
                </a:solidFill>
                <a:latin typeface="Arial" panose="020B0604020202020204" pitchFamily="34" charset="0"/>
                <a:ea typeface="Times New Roman" panose="02020603050405020304" pitchFamily="18" charset="0"/>
                <a:cs typeface="Minion Pro"/>
              </a:rPr>
              <a:t> </a:t>
            </a:r>
            <a:endParaRPr lang="el-GR" sz="2800" dirty="0">
              <a:solidFill>
                <a:srgbClr val="EBDDC3">
                  <a:lumMod val="25000"/>
                </a:srgbClr>
              </a:solidFill>
              <a:latin typeface="Minion Pro"/>
              <a:ea typeface="Times New Roman" panose="02020603050405020304" pitchFamily="18" charset="0"/>
              <a:cs typeface="Minion Pro"/>
            </a:endParaRPr>
          </a:p>
          <a:p>
            <a:pPr algn="just">
              <a:lnSpc>
                <a:spcPct val="120000"/>
              </a:lnSpc>
            </a:pPr>
            <a:r>
              <a:rPr lang="el-GR" dirty="0">
                <a:solidFill>
                  <a:srgbClr val="000000"/>
                </a:solidFill>
                <a:latin typeface="Arial" panose="020B0604020202020204" pitchFamily="34" charset="0"/>
                <a:ea typeface="Times New Roman" panose="02020603050405020304" pitchFamily="18" charset="0"/>
                <a:cs typeface="Minion Pro"/>
              </a:rPr>
              <a:t> </a:t>
            </a:r>
            <a:endParaRPr lang="el-GR" sz="2800" dirty="0">
              <a:solidFill>
                <a:srgbClr val="000000"/>
              </a:solidFill>
              <a:latin typeface="Minion Pro"/>
              <a:ea typeface="Times New Roman" panose="02020603050405020304" pitchFamily="18" charset="0"/>
              <a:cs typeface="Minion Pro"/>
            </a:endParaRPr>
          </a:p>
        </p:txBody>
      </p:sp>
      <p:sp>
        <p:nvSpPr>
          <p:cNvPr id="7" name="Ορθογώνιο 6"/>
          <p:cNvSpPr/>
          <p:nvPr/>
        </p:nvSpPr>
        <p:spPr>
          <a:xfrm>
            <a:off x="6723554" y="349066"/>
            <a:ext cx="4729524" cy="646331"/>
          </a:xfrm>
          <a:prstGeom prst="rect">
            <a:avLst/>
          </a:prstGeom>
        </p:spPr>
        <p:txBody>
          <a:bodyPr wrap="square">
            <a:spAutoFit/>
          </a:bodyPr>
          <a:lstStyle/>
          <a:p>
            <a:r>
              <a:rPr lang="el-GR" sz="3600" b="1" dirty="0">
                <a:ln w="6600">
                  <a:solidFill>
                    <a:srgbClr val="EBDDC3">
                      <a:lumMod val="25000"/>
                    </a:srgbClr>
                  </a:solidFill>
                  <a:prstDash val="solid"/>
                </a:ln>
                <a:solidFill>
                  <a:srgbClr val="FFFFFF"/>
                </a:solidFill>
                <a:effectLst>
                  <a:outerShdw dist="38100" dir="2700000" algn="tl" rotWithShape="0">
                    <a:srgbClr val="DD8047"/>
                  </a:outerShdw>
                </a:effectLst>
                <a:latin typeface="Bookman Old Style" panose="02050604050505020204" pitchFamily="18" charset="0"/>
              </a:rPr>
              <a:t>Εκδηλώσεις Τ.Θ.Σ</a:t>
            </a:r>
            <a:endParaRPr lang="el-GR" sz="3600" dirty="0">
              <a:solidFill>
                <a:prstClr val="white"/>
              </a:solidFill>
            </a:endParaRPr>
          </a:p>
        </p:txBody>
      </p:sp>
      <p:pic>
        <p:nvPicPr>
          <p:cNvPr id="9218" name="Εικόνα 9" descr="H:\amyrt-portokali\EDPE-3-SINEDRIO\PROGRAMMA\Program_26_9_2013-ΤΘΣ-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9135" y="2710308"/>
            <a:ext cx="3138002" cy="4005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Εικόνα 8" descr="H:\amyrt-portokali\EDPE-3-SINEDRIO\PROGRAMMA\Program_26_9_2013-ΤΘΣ-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315" y="2710309"/>
            <a:ext cx="3124198" cy="400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Εικόνα 10" descr="H:\amyrt-portokali\EDPE-3-SINEDRIO\PROGRAMMA\Program_26_9_2013-ΤΘΣ-3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9495" y="2710307"/>
            <a:ext cx="2973721" cy="400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2090569"/>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Ορθογώνιο 15"/>
          <p:cNvSpPr/>
          <p:nvPr/>
        </p:nvSpPr>
        <p:spPr>
          <a:xfrm>
            <a:off x="6640286" y="424543"/>
            <a:ext cx="5179187" cy="642239"/>
          </a:xfrm>
          <a:prstGeom prst="rect">
            <a:avLst/>
          </a:prstGeom>
        </p:spPr>
        <p:txBody>
          <a:bodyPr wrap="square">
            <a:spAutoFit/>
          </a:bodyPr>
          <a:lstStyle/>
          <a:p>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endParaRPr lang="el-GR" sz="3600" dirty="0"/>
          </a:p>
        </p:txBody>
      </p:sp>
      <p:sp>
        <p:nvSpPr>
          <p:cNvPr id="18" name="Ορθογώνιο 17"/>
          <p:cNvSpPr/>
          <p:nvPr/>
        </p:nvSpPr>
        <p:spPr>
          <a:xfrm>
            <a:off x="5475249" y="1066782"/>
            <a:ext cx="6344224" cy="3527119"/>
          </a:xfrm>
          <a:prstGeom prst="rect">
            <a:avLst/>
          </a:prstGeom>
        </p:spPr>
        <p:txBody>
          <a:bodyPr wrap="square">
            <a:spAutoFit/>
          </a:bodyPr>
          <a:lstStyle/>
          <a:p>
            <a:pPr algn="ctr">
              <a:lnSpc>
                <a:spcPct val="120000"/>
              </a:lnSpc>
              <a:spcAft>
                <a:spcPts val="0"/>
              </a:spcAft>
            </a:pPr>
            <a:r>
              <a:rPr lang="el-GR" sz="2400" b="1" dirty="0">
                <a:solidFill>
                  <a:srgbClr val="002060"/>
                </a:solidFill>
                <a:latin typeface="Arial" panose="020B0604020202020204" pitchFamily="34" charset="0"/>
                <a:ea typeface="Times New Roman" panose="02020603050405020304" pitchFamily="18" charset="0"/>
                <a:cs typeface="Minion Pro"/>
              </a:rPr>
              <a:t>3ο Διεθνές Συνέδριο </a:t>
            </a:r>
            <a:r>
              <a:rPr lang="el-GR" sz="2400" b="1" dirty="0" err="1">
                <a:solidFill>
                  <a:srgbClr val="002060"/>
                </a:solidFill>
                <a:latin typeface="Arial" panose="020B0604020202020204" pitchFamily="34" charset="0"/>
                <a:ea typeface="Times New Roman" panose="02020603050405020304" pitchFamily="18" charset="0"/>
                <a:cs typeface="Minion Pro"/>
              </a:rPr>
              <a:t>Δραματοθεραπείας</a:t>
            </a:r>
            <a:r>
              <a:rPr lang="el-GR" sz="2400" dirty="0">
                <a:solidFill>
                  <a:srgbClr val="002060"/>
                </a:solidFill>
                <a:latin typeface="Arial" panose="020B0604020202020204" pitchFamily="34" charset="0"/>
                <a:ea typeface="Times New Roman" panose="02020603050405020304" pitchFamily="18" charset="0"/>
                <a:cs typeface="Minion Pro"/>
              </a:rPr>
              <a:t> </a:t>
            </a:r>
            <a:r>
              <a:rPr lang="el-GR" sz="2400" b="1" dirty="0">
                <a:solidFill>
                  <a:srgbClr val="002060"/>
                </a:solidFill>
                <a:latin typeface="Arial" panose="020B0604020202020204" pitchFamily="34" charset="0"/>
                <a:ea typeface="Times New Roman" panose="02020603050405020304" pitchFamily="18" charset="0"/>
                <a:cs typeface="Minion Pro"/>
              </a:rPr>
              <a:t>&amp; </a:t>
            </a:r>
            <a:r>
              <a:rPr lang="el-GR" sz="2400" b="1" dirty="0" err="1" smtClean="0">
                <a:solidFill>
                  <a:srgbClr val="002060"/>
                </a:solidFill>
                <a:latin typeface="Arial" panose="020B0604020202020204" pitchFamily="34" charset="0"/>
                <a:ea typeface="Times New Roman" panose="02020603050405020304" pitchFamily="18" charset="0"/>
                <a:cs typeface="Minion Pro"/>
              </a:rPr>
              <a:t>Παιγνιοθεραπείας</a:t>
            </a:r>
            <a:endParaRPr lang="el-GR" sz="2400" b="1" dirty="0" smtClean="0">
              <a:solidFill>
                <a:srgbClr val="002060"/>
              </a:solidFill>
              <a:latin typeface="Arial" panose="020B0604020202020204" pitchFamily="34" charset="0"/>
              <a:ea typeface="Times New Roman" panose="02020603050405020304" pitchFamily="18" charset="0"/>
              <a:cs typeface="Minion Pro"/>
            </a:endParaRPr>
          </a:p>
          <a:p>
            <a:pPr algn="ctr">
              <a:lnSpc>
                <a:spcPct val="120000"/>
              </a:lnSpc>
              <a:spcAft>
                <a:spcPts val="0"/>
              </a:spcAft>
            </a:pPr>
            <a:r>
              <a:rPr lang="el-GR" dirty="0" smtClean="0">
                <a:solidFill>
                  <a:srgbClr val="002060"/>
                </a:solidFill>
                <a:latin typeface="Arial" panose="020B0604020202020204" pitchFamily="34" charset="0"/>
                <a:ea typeface="Times New Roman" panose="02020603050405020304" pitchFamily="18" charset="0"/>
                <a:cs typeface="Minion Pro"/>
              </a:rPr>
              <a:t>    </a:t>
            </a:r>
            <a:r>
              <a:rPr lang="el-GR" b="1" dirty="0" smtClean="0">
                <a:solidFill>
                  <a:srgbClr val="002060"/>
                </a:solidFill>
                <a:latin typeface="Arial" panose="020B0604020202020204" pitchFamily="34" charset="0"/>
                <a:ea typeface="Times New Roman" panose="02020603050405020304" pitchFamily="18" charset="0"/>
                <a:cs typeface="Minion Pro"/>
              </a:rPr>
              <a:t>11-12 στο Ναύπλιο  </a:t>
            </a:r>
            <a:r>
              <a:rPr lang="el-GR" b="1" dirty="0">
                <a:solidFill>
                  <a:srgbClr val="002060"/>
                </a:solidFill>
                <a:latin typeface="Arial" panose="020B0604020202020204" pitchFamily="34" charset="0"/>
                <a:ea typeface="Times New Roman" panose="02020603050405020304" pitchFamily="18" charset="0"/>
                <a:cs typeface="Minion Pro"/>
              </a:rPr>
              <a:t>&amp; 13 Οκτωβρίου </a:t>
            </a:r>
            <a:r>
              <a:rPr lang="el-GR" b="1" dirty="0" smtClean="0">
                <a:solidFill>
                  <a:srgbClr val="002060"/>
                </a:solidFill>
                <a:latin typeface="Arial" panose="020B0604020202020204" pitchFamily="34" charset="0"/>
                <a:ea typeface="Times New Roman" panose="02020603050405020304" pitchFamily="18" charset="0"/>
                <a:cs typeface="Minion Pro"/>
              </a:rPr>
              <a:t>2013 στην </a:t>
            </a:r>
            <a:r>
              <a:rPr lang="el-GR" b="1" dirty="0">
                <a:solidFill>
                  <a:srgbClr val="002060"/>
                </a:solidFill>
                <a:latin typeface="Arial" panose="020B0604020202020204" pitchFamily="34" charset="0"/>
                <a:ea typeface="Times New Roman" panose="02020603050405020304" pitchFamily="18" charset="0"/>
                <a:cs typeface="Minion Pro"/>
              </a:rPr>
              <a:t>Επίδαυρο.</a:t>
            </a:r>
            <a:r>
              <a:rPr lang="el-GR" dirty="0">
                <a:solidFill>
                  <a:srgbClr val="002060"/>
                </a:solidFill>
                <a:latin typeface="Arial" panose="020B0604020202020204" pitchFamily="34" charset="0"/>
                <a:ea typeface="Times New Roman" panose="02020603050405020304" pitchFamily="18" charset="0"/>
                <a:cs typeface="Minion Pro"/>
              </a:rPr>
              <a:t> </a:t>
            </a:r>
            <a:endParaRPr lang="el-GR" sz="2800" dirty="0">
              <a:solidFill>
                <a:srgbClr val="002060"/>
              </a:solidFill>
              <a:latin typeface="Minion Pro"/>
              <a:ea typeface="Times New Roman" panose="02020603050405020304" pitchFamily="18" charset="0"/>
              <a:cs typeface="Minion Pro"/>
            </a:endParaRPr>
          </a:p>
          <a:p>
            <a:pPr algn="just">
              <a:lnSpc>
                <a:spcPct val="120000"/>
              </a:lnSpc>
              <a:spcAft>
                <a:spcPts val="0"/>
              </a:spcAft>
            </a:pPr>
            <a:r>
              <a:rPr lang="el-GR" dirty="0">
                <a:solidFill>
                  <a:srgbClr val="002060"/>
                </a:solidFill>
                <a:latin typeface="Arial" panose="020B0604020202020204" pitchFamily="34" charset="0"/>
                <a:ea typeface="Times New Roman" panose="02020603050405020304" pitchFamily="18" charset="0"/>
                <a:cs typeface="Minion Pro"/>
              </a:rPr>
              <a:t> </a:t>
            </a:r>
            <a:endParaRPr lang="el-GR" dirty="0" smtClean="0">
              <a:solidFill>
                <a:srgbClr val="002060"/>
              </a:solidFill>
              <a:latin typeface="Arial" panose="020B0604020202020204" pitchFamily="34" charset="0"/>
              <a:ea typeface="Times New Roman" panose="02020603050405020304" pitchFamily="18" charset="0"/>
              <a:cs typeface="Minion Pro"/>
            </a:endParaRPr>
          </a:p>
          <a:p>
            <a:pPr algn="just">
              <a:lnSpc>
                <a:spcPct val="120000"/>
              </a:lnSpc>
              <a:spcAft>
                <a:spcPts val="0"/>
              </a:spcAft>
            </a:pPr>
            <a:endParaRPr lang="el-GR" sz="2800" dirty="0" smtClean="0">
              <a:solidFill>
                <a:schemeClr val="tx2">
                  <a:lumMod val="25000"/>
                </a:schemeClr>
              </a:solidFill>
              <a:latin typeface="Minion Pro"/>
              <a:ea typeface="Times New Roman" panose="02020603050405020304" pitchFamily="18" charset="0"/>
              <a:cs typeface="Minion Pro"/>
            </a:endParaRPr>
          </a:p>
          <a:p>
            <a:pPr algn="just">
              <a:lnSpc>
                <a:spcPct val="120000"/>
              </a:lnSpc>
              <a:spcAft>
                <a:spcPts val="0"/>
              </a:spcAft>
            </a:pPr>
            <a:endParaRPr lang="el-GR" sz="2800" b="1" dirty="0" smtClean="0">
              <a:solidFill>
                <a:schemeClr val="tx2">
                  <a:lumMod val="25000"/>
                </a:schemeClr>
              </a:solidFill>
              <a:latin typeface="Minion Pro"/>
              <a:ea typeface="Times New Roman" panose="02020603050405020304" pitchFamily="18" charset="0"/>
              <a:cs typeface="Minion Pro"/>
            </a:endParaRPr>
          </a:p>
          <a:p>
            <a:pPr algn="just">
              <a:lnSpc>
                <a:spcPct val="120000"/>
              </a:lnSpc>
              <a:spcAft>
                <a:spcPts val="0"/>
              </a:spcAft>
            </a:pPr>
            <a:r>
              <a:rPr lang="el-GR" sz="2800" b="1" dirty="0">
                <a:solidFill>
                  <a:schemeClr val="tx2">
                    <a:lumMod val="25000"/>
                  </a:schemeClr>
                </a:solidFill>
                <a:latin typeface="Minion Pro"/>
                <a:ea typeface="Times New Roman" panose="02020603050405020304" pitchFamily="18" charset="0"/>
                <a:cs typeface="Minion Pro"/>
              </a:rPr>
              <a:t> </a:t>
            </a:r>
            <a:r>
              <a:rPr lang="el-GR" sz="2800" b="1" dirty="0" smtClean="0">
                <a:solidFill>
                  <a:schemeClr val="tx2">
                    <a:lumMod val="25000"/>
                  </a:schemeClr>
                </a:solidFill>
                <a:latin typeface="Minion Pro"/>
                <a:ea typeface="Times New Roman" panose="02020603050405020304" pitchFamily="18" charset="0"/>
                <a:cs typeface="Minion Pro"/>
              </a:rPr>
              <a:t>               </a:t>
            </a:r>
            <a:endParaRPr lang="el-GR" sz="2800" dirty="0">
              <a:solidFill>
                <a:srgbClr val="000000"/>
              </a:solidFill>
              <a:effectLst/>
              <a:latin typeface="Arial" panose="020B0604020202020204" pitchFamily="34" charset="0"/>
              <a:ea typeface="Times New Roman" panose="02020603050405020304" pitchFamily="18" charset="0"/>
              <a:cs typeface="Minion Pro"/>
            </a:endParaRPr>
          </a:p>
        </p:txBody>
      </p:sp>
      <p:graphicFrame>
        <p:nvGraphicFramePr>
          <p:cNvPr id="13" name="Αντικείμενο 12"/>
          <p:cNvGraphicFramePr>
            <a:graphicFrameLocks noChangeAspect="1"/>
          </p:cNvGraphicFramePr>
          <p:nvPr>
            <p:extLst>
              <p:ext uri="{D42A27DB-BD31-4B8C-83A1-F6EECF244321}">
                <p14:modId xmlns:p14="http://schemas.microsoft.com/office/powerpoint/2010/main" val="1749423707"/>
              </p:ext>
            </p:extLst>
          </p:nvPr>
        </p:nvGraphicFramePr>
        <p:xfrm>
          <a:off x="291894" y="64984"/>
          <a:ext cx="5274795" cy="6793016"/>
        </p:xfrm>
        <a:graphic>
          <a:graphicData uri="http://schemas.openxmlformats.org/presentationml/2006/ole">
            <mc:AlternateContent xmlns:mc="http://schemas.openxmlformats.org/markup-compatibility/2006">
              <mc:Choice xmlns:v="urn:schemas-microsoft-com:vml" Requires="v">
                <p:oleObj spid="_x0000_s10697" name="Έγγραφο" r:id="rId4" imgW="5938880" imgH="9644173" progId="Word.Document.12">
                  <p:embed/>
                </p:oleObj>
              </mc:Choice>
              <mc:Fallback>
                <p:oleObj name="Έγγραφο" r:id="rId4" imgW="5938880" imgH="9644173" progId="Word.Document.12">
                  <p:embed/>
                  <p:pic>
                    <p:nvPicPr>
                      <p:cNvPr id="0" name=""/>
                      <p:cNvPicPr/>
                      <p:nvPr/>
                    </p:nvPicPr>
                    <p:blipFill>
                      <a:blip r:embed="rId5"/>
                      <a:stretch>
                        <a:fillRect/>
                      </a:stretch>
                    </p:blipFill>
                    <p:spPr>
                      <a:xfrm>
                        <a:off x="291894" y="64984"/>
                        <a:ext cx="5274795" cy="6793016"/>
                      </a:xfrm>
                      <a:prstGeom prst="rect">
                        <a:avLst/>
                      </a:prstGeom>
                      <a:solidFill>
                        <a:schemeClr val="tx1"/>
                      </a:solidFill>
                      <a:ln>
                        <a:solidFill>
                          <a:schemeClr val="tx1">
                            <a:lumMod val="50000"/>
                          </a:schemeClr>
                        </a:solidFill>
                      </a:ln>
                    </p:spPr>
                  </p:pic>
                </p:oleObj>
              </mc:Fallback>
            </mc:AlternateContent>
          </a:graphicData>
        </a:graphic>
      </p:graphicFrame>
      <p:sp>
        <p:nvSpPr>
          <p:cNvPr id="2" name="Ορθογώνιο 1"/>
          <p:cNvSpPr/>
          <p:nvPr/>
        </p:nvSpPr>
        <p:spPr>
          <a:xfrm>
            <a:off x="6416444" y="3497351"/>
            <a:ext cx="3930563" cy="707886"/>
          </a:xfrm>
          <a:prstGeom prst="rect">
            <a:avLst/>
          </a:prstGeom>
          <a:noFill/>
        </p:spPr>
        <p:txBody>
          <a:bodyPr wrap="none" lIns="91440" tIns="45720" rIns="91440" bIns="45720">
            <a:spAutoFit/>
          </a:bodyPr>
          <a:lstStyle/>
          <a:p>
            <a:pPr algn="ctr"/>
            <a:r>
              <a:rPr lang="el-GR" sz="4000" b="1" cap="none" spc="0" dirty="0" smtClean="0">
                <a:ln w="6600">
                  <a:solidFill>
                    <a:schemeClr val="accent2"/>
                  </a:solidFill>
                  <a:prstDash val="solid"/>
                </a:ln>
                <a:solidFill>
                  <a:srgbClr val="002060"/>
                </a:solidFill>
                <a:effectLst>
                  <a:outerShdw dist="38100" dir="2700000" algn="tl" rotWithShape="0">
                    <a:schemeClr val="accent2"/>
                  </a:outerShdw>
                </a:effectLst>
                <a:latin typeface="Minion Pro"/>
                <a:ea typeface="Times New Roman" panose="02020603050405020304" pitchFamily="18" charset="0"/>
                <a:cs typeface="Minion Pro"/>
              </a:rPr>
              <a:t>ΑΠΟΛΟΓΙΣΜΟΣ</a:t>
            </a:r>
            <a:endParaRPr lang="el-GR" sz="4000" b="1" cap="none" spc="0" dirty="0">
              <a:ln w="6600">
                <a:solidFill>
                  <a:schemeClr val="accent2"/>
                </a:solidFill>
                <a:prstDash val="solid"/>
              </a:ln>
              <a:solidFill>
                <a:srgbClr val="002060"/>
              </a:solidFill>
              <a:effectLst>
                <a:outerShdw dist="38100" dir="2700000" algn="tl" rotWithShape="0">
                  <a:schemeClr val="accent2"/>
                </a:outerShdw>
              </a:effectLst>
            </a:endParaRPr>
          </a:p>
        </p:txBody>
      </p:sp>
    </p:spTree>
    <p:extLst>
      <p:ext uri="{BB962C8B-B14F-4D97-AF65-F5344CB8AC3E}">
        <p14:creationId xmlns:p14="http://schemas.microsoft.com/office/powerpoint/2010/main" val="733621736"/>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Υπότιτλος 2"/>
          <p:cNvSpPr txBox="1">
            <a:spLocks/>
          </p:cNvSpPr>
          <p:nvPr/>
        </p:nvSpPr>
        <p:spPr>
          <a:xfrm>
            <a:off x="701964" y="5098473"/>
            <a:ext cx="11185235" cy="1650669"/>
          </a:xfrm>
          <a:prstGeom prst="rect">
            <a:avLst/>
          </a:prstGeom>
        </p:spPr>
        <p:txBody>
          <a:bodyPr vert="horz" lIns="91440" tIns="45720" rIns="91440" bIns="45720" rtlCol="0" anchor="ctr">
            <a:normAutofit fontScale="250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Clr>
                <a:prstClr val="white"/>
              </a:buClr>
              <a:buNone/>
            </a:pPr>
            <a:r>
              <a:rPr lang="el-GR" b="1" dirty="0" smtClean="0">
                <a:solidFill>
                  <a:srgbClr val="775F55">
                    <a:lumMod val="75000"/>
                  </a:srgbClr>
                </a:solidFill>
              </a:rPr>
              <a:t>  </a:t>
            </a:r>
            <a:endParaRPr lang="el-GR" sz="6400" b="1" dirty="0" smtClean="0">
              <a:solidFill>
                <a:schemeClr val="tx2">
                  <a:lumMod val="25000"/>
                </a:schemeClr>
              </a:solidFill>
            </a:endParaRPr>
          </a:p>
          <a:p>
            <a:pPr marL="0" indent="0">
              <a:buNone/>
            </a:pPr>
            <a:r>
              <a:rPr lang="el-GR" sz="9600" b="1" dirty="0" smtClean="0">
                <a:solidFill>
                  <a:srgbClr val="002060"/>
                </a:solidFill>
                <a:latin typeface="Calibri" panose="020F0502020204030204" pitchFamily="34" charset="0"/>
              </a:rPr>
              <a:t>Το Τμήμα Θεατρικών Σπουδών παρουσίασε </a:t>
            </a:r>
            <a:r>
              <a:rPr lang="el-GR" sz="9600" dirty="0" smtClean="0">
                <a:solidFill>
                  <a:srgbClr val="002060"/>
                </a:solidFill>
                <a:latin typeface="Calibri" panose="020F0502020204030204" pitchFamily="34" charset="0"/>
              </a:rPr>
              <a:t>τη διάλεξη:  </a:t>
            </a:r>
            <a:r>
              <a:rPr lang="el-GR" sz="9600" b="1" dirty="0" smtClean="0">
                <a:solidFill>
                  <a:srgbClr val="002060"/>
                </a:solidFill>
                <a:latin typeface="Calibri" panose="020F0502020204030204" pitchFamily="34" charset="0"/>
              </a:rPr>
              <a:t>«Ο θεατρικός χάρτης της </a:t>
            </a:r>
            <a:r>
              <a:rPr lang="el-GR" sz="9600" b="1" dirty="0">
                <a:solidFill>
                  <a:srgbClr val="002060"/>
                </a:solidFill>
                <a:latin typeface="Calibri" panose="020F0502020204030204" pitchFamily="34" charset="0"/>
              </a:rPr>
              <a:t>Κ</a:t>
            </a:r>
            <a:r>
              <a:rPr lang="el-GR" sz="9600" b="1" dirty="0" smtClean="0">
                <a:solidFill>
                  <a:srgbClr val="002060"/>
                </a:solidFill>
                <a:latin typeface="Calibri" panose="020F0502020204030204" pitchFamily="34" charset="0"/>
              </a:rPr>
              <a:t>ύπρου σήμερα σταθερές και ανοιχτές γραμμές πλεύσης»</a:t>
            </a:r>
            <a:endParaRPr lang="el-GR" sz="9600" dirty="0" smtClean="0">
              <a:solidFill>
                <a:srgbClr val="002060"/>
              </a:solidFill>
              <a:latin typeface="Calibri" panose="020F0502020204030204" pitchFamily="34" charset="0"/>
            </a:endParaRPr>
          </a:p>
          <a:p>
            <a:pPr marL="0" indent="0">
              <a:buNone/>
            </a:pPr>
            <a:r>
              <a:rPr lang="el-GR" sz="9600" dirty="0" smtClean="0">
                <a:solidFill>
                  <a:srgbClr val="002060"/>
                </a:solidFill>
                <a:latin typeface="Calibri" panose="020F0502020204030204" pitchFamily="34" charset="0"/>
              </a:rPr>
              <a:t>Εισήγηση,   </a:t>
            </a:r>
            <a:r>
              <a:rPr lang="el-GR" sz="9600" dirty="0">
                <a:solidFill>
                  <a:srgbClr val="002060"/>
                </a:solidFill>
                <a:latin typeface="Calibri" panose="020F0502020204030204" pitchFamily="34" charset="0"/>
              </a:rPr>
              <a:t>προβολές</a:t>
            </a:r>
            <a:r>
              <a:rPr lang="el-GR" sz="9600" dirty="0" smtClean="0">
                <a:solidFill>
                  <a:srgbClr val="002060"/>
                </a:solidFill>
                <a:latin typeface="Calibri" panose="020F0502020204030204" pitchFamily="34" charset="0"/>
              </a:rPr>
              <a:t>,    </a:t>
            </a:r>
            <a:r>
              <a:rPr lang="el-GR" sz="9600" dirty="0">
                <a:solidFill>
                  <a:srgbClr val="002060"/>
                </a:solidFill>
                <a:latin typeface="Calibri" panose="020F0502020204030204" pitchFamily="34" charset="0"/>
              </a:rPr>
              <a:t>εργαστήρι </a:t>
            </a:r>
            <a:r>
              <a:rPr lang="el-GR" sz="9600" dirty="0" smtClean="0">
                <a:solidFill>
                  <a:srgbClr val="002060"/>
                </a:solidFill>
                <a:latin typeface="Calibri" panose="020F0502020204030204" pitchFamily="34" charset="0"/>
              </a:rPr>
              <a:t> με   </a:t>
            </a:r>
            <a:r>
              <a:rPr lang="el-GR" sz="9600" dirty="0">
                <a:solidFill>
                  <a:srgbClr val="002060"/>
                </a:solidFill>
                <a:latin typeface="Calibri" panose="020F0502020204030204" pitchFamily="34" charset="0"/>
              </a:rPr>
              <a:t>κυπριακά θεατρικά </a:t>
            </a:r>
            <a:r>
              <a:rPr lang="el-GR" sz="9600" dirty="0" smtClean="0">
                <a:solidFill>
                  <a:srgbClr val="002060"/>
                </a:solidFill>
                <a:latin typeface="Calibri" panose="020F0502020204030204" pitchFamily="34" charset="0"/>
              </a:rPr>
              <a:t>έργα</a:t>
            </a:r>
          </a:p>
          <a:p>
            <a:pPr marL="0" indent="0">
              <a:buNone/>
            </a:pPr>
            <a:r>
              <a:rPr lang="el-GR" sz="9600" dirty="0" err="1" smtClean="0">
                <a:solidFill>
                  <a:srgbClr val="002060"/>
                </a:solidFill>
                <a:latin typeface="Calibri" panose="020F0502020204030204" pitchFamily="34" charset="0"/>
              </a:rPr>
              <a:t>Άντρυ</a:t>
            </a:r>
            <a:r>
              <a:rPr lang="el-GR" sz="9600" dirty="0" smtClean="0">
                <a:solidFill>
                  <a:srgbClr val="002060"/>
                </a:solidFill>
                <a:latin typeface="Calibri" panose="020F0502020204030204" pitchFamily="34" charset="0"/>
              </a:rPr>
              <a:t> </a:t>
            </a:r>
            <a:r>
              <a:rPr lang="el-GR" sz="9600" dirty="0">
                <a:solidFill>
                  <a:srgbClr val="002060"/>
                </a:solidFill>
                <a:latin typeface="Calibri" panose="020F0502020204030204" pitchFamily="34" charset="0"/>
              </a:rPr>
              <a:t>Κωνσταντίνου , </a:t>
            </a:r>
            <a:r>
              <a:rPr lang="el-GR" sz="9600" b="1" dirty="0">
                <a:solidFill>
                  <a:srgbClr val="002060"/>
                </a:solidFill>
                <a:latin typeface="Calibri" panose="020F0502020204030204" pitchFamily="34" charset="0"/>
              </a:rPr>
              <a:t>Πέμπτη 31 Οκτωβρίου</a:t>
            </a:r>
            <a:r>
              <a:rPr lang="el-GR" sz="9600" dirty="0">
                <a:solidFill>
                  <a:srgbClr val="002060"/>
                </a:solidFill>
                <a:latin typeface="Calibri" panose="020F0502020204030204" pitchFamily="34" charset="0"/>
              </a:rPr>
              <a:t>, αίθουσα Λήδας Τασοπούλου</a:t>
            </a:r>
          </a:p>
          <a:p>
            <a:pPr marL="0" indent="0" algn="just">
              <a:buClr>
                <a:prstClr val="white"/>
              </a:buClr>
              <a:buNone/>
            </a:pPr>
            <a:endParaRPr lang="el-GR" dirty="0">
              <a:solidFill>
                <a:schemeClr val="tx1"/>
              </a:solidFill>
            </a:endParaRPr>
          </a:p>
          <a:p>
            <a:pPr marL="0" indent="0">
              <a:buClr>
                <a:prstClr val="white"/>
              </a:buClr>
              <a:buFont typeface="Wingdings 3" panose="05040102010807070707" pitchFamily="18" charset="2"/>
              <a:buNone/>
            </a:pPr>
            <a:r>
              <a:rPr lang="el-GR" b="1" dirty="0" smtClean="0">
                <a:solidFill>
                  <a:srgbClr val="775F55">
                    <a:lumMod val="75000"/>
                  </a:srgbClr>
                </a:solidFill>
              </a:rPr>
              <a:t> </a:t>
            </a:r>
          </a:p>
        </p:txBody>
      </p:sp>
      <p:sp>
        <p:nvSpPr>
          <p:cNvPr id="6" name="Ορθογώνιο 5"/>
          <p:cNvSpPr/>
          <p:nvPr/>
        </p:nvSpPr>
        <p:spPr>
          <a:xfrm>
            <a:off x="5334000" y="1609636"/>
            <a:ext cx="6096000" cy="1477328"/>
          </a:xfrm>
          <a:prstGeom prst="rect">
            <a:avLst/>
          </a:prstGeom>
        </p:spPr>
        <p:txBody>
          <a:bodyPr>
            <a:spAutoFit/>
          </a:bodyPr>
          <a:lstStyle/>
          <a:p>
            <a:pPr algn="r"/>
            <a:r>
              <a:rPr lang="el-GR" b="1" dirty="0">
                <a:solidFill>
                  <a:prstClr val="white"/>
                </a:solidFill>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a:t>
            </a: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endParaRPr lang="el-GR" sz="3600" b="1" dirty="0">
              <a:solidFill>
                <a:schemeClr val="tx2">
                  <a:lumMod val="25000"/>
                </a:schemeClr>
              </a:solidFill>
              <a:latin typeface="Bookman Old Style" panose="02050604050505020204" pitchFamily="18" charset="0"/>
            </a:endParaRPr>
          </a:p>
          <a:p>
            <a:pPr algn="r"/>
            <a:endParaRPr lang="el-GR" b="1" dirty="0">
              <a:solidFill>
                <a:schemeClr val="tx2">
                  <a:lumMod val="25000"/>
                </a:schemeClr>
              </a:solidFill>
              <a:latin typeface="Bookman Old Style" panose="02050604050505020204" pitchFamily="18" charset="0"/>
            </a:endParaRPr>
          </a:p>
          <a:p>
            <a:pPr algn="r"/>
            <a:r>
              <a:rPr lang="el-GR" b="1" dirty="0" smtClean="0">
                <a:solidFill>
                  <a:srgbClr val="002060"/>
                </a:solidFill>
                <a:latin typeface="Calibri" panose="020F0502020204030204" pitchFamily="34" charset="0"/>
              </a:rPr>
              <a:t>31 Οκτωβρίου 2013</a:t>
            </a:r>
          </a:p>
          <a:p>
            <a:pPr algn="r"/>
            <a:r>
              <a:rPr lang="el-GR" b="1" dirty="0" smtClean="0">
                <a:solidFill>
                  <a:srgbClr val="002060"/>
                </a:solidFill>
                <a:latin typeface="Calibri" panose="020F0502020204030204" pitchFamily="34" charset="0"/>
              </a:rPr>
              <a:t>Διάλεξη</a:t>
            </a:r>
          </a:p>
        </p:txBody>
      </p:sp>
      <p:pic>
        <p:nvPicPr>
          <p:cNvPr id="5" name="Εικόνα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078" y="296837"/>
            <a:ext cx="3166578" cy="4458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35791530"/>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descr="https://encrypted-tbn0.gstatic.com/images?q=tbn:ANd9GcSng94baP9_UO7PITNUznouHvHE0JOoit32qHuzc1PZQ2q-POsB"/>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0" y="914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Υπότιτλος 2"/>
          <p:cNvSpPr txBox="1">
            <a:spLocks/>
          </p:cNvSpPr>
          <p:nvPr/>
        </p:nvSpPr>
        <p:spPr>
          <a:xfrm>
            <a:off x="701964" y="5098473"/>
            <a:ext cx="11185235" cy="1650669"/>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Clr>
                <a:prstClr val="white"/>
              </a:buClr>
              <a:buNone/>
            </a:pPr>
            <a:r>
              <a:rPr lang="el-GR" b="1" dirty="0" smtClean="0">
                <a:solidFill>
                  <a:srgbClr val="775F55">
                    <a:lumMod val="75000"/>
                  </a:srgbClr>
                </a:solidFill>
              </a:rPr>
              <a:t>  </a:t>
            </a:r>
            <a:endParaRPr lang="el-GR" sz="6400" b="1" dirty="0" smtClean="0">
              <a:solidFill>
                <a:schemeClr val="tx2">
                  <a:lumMod val="25000"/>
                </a:schemeClr>
              </a:solidFill>
            </a:endParaRPr>
          </a:p>
        </p:txBody>
      </p:sp>
      <p:sp>
        <p:nvSpPr>
          <p:cNvPr id="6" name="Ορθογώνιο 5"/>
          <p:cNvSpPr/>
          <p:nvPr/>
        </p:nvSpPr>
        <p:spPr>
          <a:xfrm>
            <a:off x="5334000" y="1609636"/>
            <a:ext cx="6096000" cy="923330"/>
          </a:xfrm>
          <a:prstGeom prst="rect">
            <a:avLst/>
          </a:prstGeom>
        </p:spPr>
        <p:txBody>
          <a:bodyPr>
            <a:spAutoFit/>
          </a:bodyPr>
          <a:lstStyle/>
          <a:p>
            <a:pPr algn="r"/>
            <a:r>
              <a:rPr lang="el-GR" b="1" dirty="0">
                <a:solidFill>
                  <a:prstClr val="white"/>
                </a:solidFill>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a:t>
            </a: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endParaRPr lang="el-GR" sz="3600" b="1" dirty="0">
              <a:solidFill>
                <a:schemeClr val="tx2">
                  <a:lumMod val="25000"/>
                </a:schemeClr>
              </a:solidFill>
              <a:latin typeface="Bookman Old Style" panose="02050604050505020204" pitchFamily="18" charset="0"/>
            </a:endParaRPr>
          </a:p>
          <a:p>
            <a:pPr algn="r"/>
            <a:r>
              <a:rPr lang="el-GR" b="1" dirty="0" smtClean="0">
                <a:solidFill>
                  <a:srgbClr val="002060"/>
                </a:solidFill>
                <a:latin typeface="Bookman Old Style" panose="02050604050505020204" pitchFamily="18" charset="0"/>
              </a:rPr>
              <a:t>Αθλητικές δραστηριότητες</a:t>
            </a:r>
            <a:endParaRPr lang="el-GR" b="1" dirty="0">
              <a:solidFill>
                <a:srgbClr val="002060"/>
              </a:solidFill>
              <a:latin typeface="Bookman Old Style" panose="02050604050505020204" pitchFamily="18" charset="0"/>
            </a:endParaRPr>
          </a:p>
        </p:txBody>
      </p:sp>
      <p:sp>
        <p:nvSpPr>
          <p:cNvPr id="2" name="Ορθογώνιο 1"/>
          <p:cNvSpPr/>
          <p:nvPr/>
        </p:nvSpPr>
        <p:spPr>
          <a:xfrm>
            <a:off x="822960" y="4479321"/>
            <a:ext cx="10607040" cy="1631216"/>
          </a:xfrm>
          <a:prstGeom prst="rect">
            <a:avLst/>
          </a:prstGeom>
        </p:spPr>
        <p:txBody>
          <a:bodyPr wrap="square">
            <a:spAutoFit/>
          </a:bodyPr>
          <a:lstStyle/>
          <a:p>
            <a:pPr algn="just">
              <a:spcAft>
                <a:spcPts val="0"/>
              </a:spcAft>
            </a:pPr>
            <a:r>
              <a:rPr lang="el-GR" sz="2000" b="1" dirty="0">
                <a:solidFill>
                  <a:srgbClr val="002060"/>
                </a:solidFill>
                <a:latin typeface="Calibri" panose="020F0502020204030204" pitchFamily="34" charset="0"/>
                <a:ea typeface="Times New Roman" panose="02020603050405020304" pitchFamily="18" charset="0"/>
              </a:rPr>
              <a:t>Το διάστημα Δεκεμβρίου 2012 - Ιουνίου 2013 παραδίδονταν δωρεάν μαθήματα </a:t>
            </a:r>
            <a:r>
              <a:rPr lang="el-GR" sz="2000" b="1" dirty="0" err="1">
                <a:solidFill>
                  <a:srgbClr val="002060"/>
                </a:solidFill>
                <a:latin typeface="Calibri" panose="020F0502020204030204" pitchFamily="34" charset="0"/>
                <a:ea typeface="Times New Roman" panose="02020603050405020304" pitchFamily="18" charset="0"/>
              </a:rPr>
              <a:t>Wing</a:t>
            </a:r>
            <a:r>
              <a:rPr lang="el-GR" sz="2000" b="1" dirty="0">
                <a:solidFill>
                  <a:srgbClr val="002060"/>
                </a:solidFill>
                <a:latin typeface="Calibri" panose="020F0502020204030204" pitchFamily="34" charset="0"/>
                <a:ea typeface="Times New Roman" panose="02020603050405020304" pitchFamily="18" charset="0"/>
              </a:rPr>
              <a:t> </a:t>
            </a:r>
            <a:r>
              <a:rPr lang="el-GR" sz="2000" b="1" dirty="0" err="1">
                <a:solidFill>
                  <a:srgbClr val="002060"/>
                </a:solidFill>
                <a:latin typeface="Calibri" panose="020F0502020204030204" pitchFamily="34" charset="0"/>
                <a:ea typeface="Times New Roman" panose="02020603050405020304" pitchFamily="18" charset="0"/>
              </a:rPr>
              <a:t>Chun</a:t>
            </a:r>
            <a:r>
              <a:rPr lang="el-GR" sz="2000" b="1" dirty="0">
                <a:solidFill>
                  <a:srgbClr val="002060"/>
                </a:solidFill>
                <a:latin typeface="Calibri" panose="020F0502020204030204" pitchFamily="34" charset="0"/>
                <a:ea typeface="Times New Roman" panose="02020603050405020304" pitchFamily="18" charset="0"/>
              </a:rPr>
              <a:t> για τους φοιτητές μας στην Αίθουσα Χορού της Σχολής. Τα μαθήματα παρέδιδε ο </a:t>
            </a:r>
            <a:r>
              <a:rPr lang="el-GR" sz="2000" b="1" dirty="0" err="1">
                <a:solidFill>
                  <a:srgbClr val="002060"/>
                </a:solidFill>
                <a:latin typeface="Calibri" panose="020F0502020204030204" pitchFamily="34" charset="0"/>
                <a:ea typeface="Times New Roman" panose="02020603050405020304" pitchFamily="18" charset="0"/>
              </a:rPr>
              <a:t>Hermann</a:t>
            </a:r>
            <a:r>
              <a:rPr lang="el-GR" sz="2000" b="1" dirty="0">
                <a:solidFill>
                  <a:srgbClr val="002060"/>
                </a:solidFill>
                <a:latin typeface="Calibri" panose="020F0502020204030204" pitchFamily="34" charset="0"/>
                <a:ea typeface="Times New Roman" panose="02020603050405020304" pitchFamily="18" charset="0"/>
              </a:rPr>
              <a:t> </a:t>
            </a:r>
            <a:r>
              <a:rPr lang="el-GR" sz="2000" b="1" dirty="0" err="1">
                <a:solidFill>
                  <a:srgbClr val="002060"/>
                </a:solidFill>
                <a:latin typeface="Calibri" panose="020F0502020204030204" pitchFamily="34" charset="0"/>
                <a:ea typeface="Times New Roman" panose="02020603050405020304" pitchFamily="18" charset="0"/>
              </a:rPr>
              <a:t>Stanke</a:t>
            </a:r>
            <a:r>
              <a:rPr lang="el-GR" sz="2000" b="1" dirty="0">
                <a:solidFill>
                  <a:srgbClr val="002060"/>
                </a:solidFill>
                <a:latin typeface="Calibri" panose="020F0502020204030204" pitchFamily="34" charset="0"/>
                <a:ea typeface="Times New Roman" panose="02020603050405020304" pitchFamily="18" charset="0"/>
              </a:rPr>
              <a:t>.</a:t>
            </a:r>
            <a:endParaRPr lang="el-GR" sz="2000" b="1" dirty="0">
              <a:solidFill>
                <a:srgbClr val="002060"/>
              </a:solidFill>
              <a:latin typeface="Calibri" panose="020F0502020204030204" pitchFamily="34" charset="0"/>
              <a:ea typeface="Calibri" panose="020F0502020204030204" pitchFamily="34" charset="0"/>
            </a:endParaRPr>
          </a:p>
          <a:p>
            <a:pPr algn="just">
              <a:spcAft>
                <a:spcPts val="0"/>
              </a:spcAft>
            </a:pPr>
            <a:r>
              <a:rPr lang="el-GR" sz="2000" b="1" dirty="0">
                <a:solidFill>
                  <a:srgbClr val="002060"/>
                </a:solidFill>
                <a:latin typeface="Calibri" panose="020F0502020204030204" pitchFamily="34" charset="0"/>
                <a:ea typeface="Times New Roman" panose="02020603050405020304" pitchFamily="18" charset="0"/>
              </a:rPr>
              <a:t>Το </a:t>
            </a:r>
            <a:r>
              <a:rPr lang="el-GR" sz="2000" b="1" dirty="0" err="1">
                <a:solidFill>
                  <a:srgbClr val="002060"/>
                </a:solidFill>
                <a:latin typeface="Calibri" panose="020F0502020204030204" pitchFamily="34" charset="0"/>
                <a:ea typeface="Times New Roman" panose="02020603050405020304" pitchFamily="18" charset="0"/>
              </a:rPr>
              <a:t>Wing</a:t>
            </a:r>
            <a:r>
              <a:rPr lang="el-GR" sz="2000" b="1" dirty="0">
                <a:solidFill>
                  <a:srgbClr val="002060"/>
                </a:solidFill>
                <a:latin typeface="Calibri" panose="020F0502020204030204" pitchFamily="34" charset="0"/>
                <a:ea typeface="Times New Roman" panose="02020603050405020304" pitchFamily="18" charset="0"/>
              </a:rPr>
              <a:t> </a:t>
            </a:r>
            <a:r>
              <a:rPr lang="el-GR" sz="2000" b="1" dirty="0" err="1">
                <a:solidFill>
                  <a:srgbClr val="002060"/>
                </a:solidFill>
                <a:latin typeface="Calibri" panose="020F0502020204030204" pitchFamily="34" charset="0"/>
                <a:ea typeface="Times New Roman" panose="02020603050405020304" pitchFamily="18" charset="0"/>
              </a:rPr>
              <a:t>Chun</a:t>
            </a:r>
            <a:r>
              <a:rPr lang="el-GR" sz="2000" b="1" dirty="0">
                <a:solidFill>
                  <a:srgbClr val="002060"/>
                </a:solidFill>
                <a:latin typeface="Calibri" panose="020F0502020204030204" pitchFamily="34" charset="0"/>
                <a:ea typeface="Times New Roman" panose="02020603050405020304" pitchFamily="18" charset="0"/>
              </a:rPr>
              <a:t> αποτελεί παρακλάδι του </a:t>
            </a:r>
            <a:r>
              <a:rPr lang="el-GR" sz="2000" b="1" dirty="0" err="1">
                <a:solidFill>
                  <a:srgbClr val="002060"/>
                </a:solidFill>
                <a:latin typeface="Calibri" panose="020F0502020204030204" pitchFamily="34" charset="0"/>
                <a:ea typeface="Times New Roman" panose="02020603050405020304" pitchFamily="18" charset="0"/>
              </a:rPr>
              <a:t>Kung</a:t>
            </a:r>
            <a:r>
              <a:rPr lang="el-GR" sz="2000" b="1" dirty="0">
                <a:solidFill>
                  <a:srgbClr val="002060"/>
                </a:solidFill>
                <a:latin typeface="Calibri" panose="020F0502020204030204" pitchFamily="34" charset="0"/>
                <a:ea typeface="Times New Roman" panose="02020603050405020304" pitchFamily="18" charset="0"/>
              </a:rPr>
              <a:t> </a:t>
            </a:r>
            <a:r>
              <a:rPr lang="el-GR" sz="2000" b="1" dirty="0" err="1">
                <a:solidFill>
                  <a:srgbClr val="002060"/>
                </a:solidFill>
                <a:latin typeface="Calibri" panose="020F0502020204030204" pitchFamily="34" charset="0"/>
                <a:ea typeface="Times New Roman" panose="02020603050405020304" pitchFamily="18" charset="0"/>
              </a:rPr>
              <a:t>Fu</a:t>
            </a:r>
            <a:r>
              <a:rPr lang="el-GR" sz="2000" b="1" dirty="0">
                <a:solidFill>
                  <a:srgbClr val="002060"/>
                </a:solidFill>
                <a:latin typeface="Calibri" panose="020F0502020204030204" pitchFamily="34" charset="0"/>
                <a:ea typeface="Times New Roman" panose="02020603050405020304" pitchFamily="18" charset="0"/>
              </a:rPr>
              <a:t> είναι ιδανική τεχνική αυτοάμυνας και </a:t>
            </a:r>
            <a:r>
              <a:rPr lang="el-GR" sz="2000" b="1" dirty="0" err="1" smtClean="0">
                <a:solidFill>
                  <a:srgbClr val="002060"/>
                </a:solidFill>
                <a:latin typeface="Calibri" panose="020F0502020204030204" pitchFamily="34" charset="0"/>
                <a:ea typeface="Times New Roman" panose="02020603050405020304" pitchFamily="18" charset="0"/>
              </a:rPr>
              <a:t>ενδύκνειται</a:t>
            </a:r>
            <a:r>
              <a:rPr lang="el-GR" sz="2000" b="1" dirty="0" smtClean="0">
                <a:solidFill>
                  <a:srgbClr val="002060"/>
                </a:solidFill>
                <a:latin typeface="Calibri" panose="020F0502020204030204" pitchFamily="34" charset="0"/>
                <a:ea typeface="Times New Roman" panose="02020603050405020304" pitchFamily="18" charset="0"/>
              </a:rPr>
              <a:t> </a:t>
            </a:r>
            <a:r>
              <a:rPr lang="el-GR" sz="2000" b="1" dirty="0">
                <a:solidFill>
                  <a:srgbClr val="002060"/>
                </a:solidFill>
                <a:latin typeface="Calibri" panose="020F0502020204030204" pitchFamily="34" charset="0"/>
                <a:ea typeface="Times New Roman" panose="02020603050405020304" pitchFamily="18" charset="0"/>
              </a:rPr>
              <a:t>ιδιαίτερα για γυναίκες.</a:t>
            </a:r>
            <a:endParaRPr lang="el-GR" sz="2000" b="1" dirty="0">
              <a:solidFill>
                <a:srgbClr val="002060"/>
              </a:solidFill>
              <a:latin typeface="Calibri" panose="020F0502020204030204" pitchFamily="34" charset="0"/>
              <a:ea typeface="Calibri" panose="020F0502020204030204" pitchFamily="34" charset="0"/>
            </a:endParaRPr>
          </a:p>
          <a:p>
            <a:pPr>
              <a:spcAft>
                <a:spcPts val="0"/>
              </a:spcAft>
            </a:pPr>
            <a:r>
              <a:rPr lang="el-GR" sz="2000" dirty="0">
                <a:solidFill>
                  <a:srgbClr val="002060"/>
                </a:solidFill>
                <a:latin typeface="Calibri" panose="020F0502020204030204" pitchFamily="34" charset="0"/>
                <a:ea typeface="Times New Roman" panose="02020603050405020304" pitchFamily="18" charset="0"/>
              </a:rPr>
              <a:t> </a:t>
            </a:r>
            <a:endParaRPr lang="el-GR" sz="2000" dirty="0">
              <a:solidFill>
                <a:srgbClr val="002060"/>
              </a:solidFill>
              <a:effectLst/>
              <a:latin typeface="Calibri" panose="020F0502020204030204" pitchFamily="34" charset="0"/>
              <a:ea typeface="Calibri" panose="020F0502020204030204" pitchFamily="34" charset="0"/>
            </a:endParaRPr>
          </a:p>
        </p:txBody>
      </p:sp>
      <p:pic>
        <p:nvPicPr>
          <p:cNvPr id="40964" name="Picture 4" descr="https://encrypted-tbn2.gstatic.com/images?q=tbn:ANd9GcTvgWz6E_49CUU9tXjBxKa2jDdWKMm1aiEjj2QXJPOXPEJayBG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184" y="841248"/>
            <a:ext cx="4251960" cy="2974471"/>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8" descr="data:image/jpeg;base64,/9j/4AAQSkZJRgABAQAAAQABAAD/2wCEAAkGBhQSERUUExQWFRUWFhcYFxgXGBcXGBcXFRUXGBgYFxwYHCYeGBokGhcUHy8gJCcpLCwsFx4xNTAqNSYrLCkBCQoKDgwOGg8PGiwkHyQsLCwsLC0qMDQpLCwsLywvLCwtLCksKiwsLC8tKiwsLCwsLCwsLCwsLCwsLCwsLCwsLP/AABEIALcBEwMBIgACEQEDEQH/xAAcAAABBQEBAQAAAAAAAAAAAAAGAAIDBAUHAQj/xABKEAACAQIDBAcFBQUECQMFAAABAhEAAwQSIQUGMUETIlFhcYGRBzKhscEUQlJy0SNigrLwFkOSohUzc5OzwtLh8VODoyQ0NVRV/8QAGwEAAgMBAQEAAAAAAAAAAAAAAQMAAgQFBgf/xAA2EQABBAADAwsDBAIDAQAAAAABAAIDEQQhMQUSQRMUUWFxgZGhscHwIjLRFUJS4SMkM8LxU//aAAwDAQACEQMRAD8A38ZvpiX+/kH7gA+PH41jYnGO5l2Zj+8SfnQtiN6zMIBHIt73kBSw+9DzGUMPKfWuPzeV4tx8VuE8LD9Le9EVNK1Dg8Yt1ZEg8wfGNI0Iqx0dZTbTRW9jw4WFGR2UhNSFKWWiHJlqKK8K91TZaWWmAo2ogK9qXJXipJganu1NXFq1pgWkbdauF3axD+7ZueJXKPVorWw3s/xDe9kTxaT/AJQae2J54JbsRG3UoU6M0stH+H9nH47v+FfqT9K0rG4WGX3s7+LR/KBThh3cUg42MaLl/R91Ot2SeAnw1+VdYt7pYZWzJaWexgXHoxMHvFXHxNuwOvltjtEBfhwpgw4GZKWdofxauVYfd6+/u2bh/hIHqa07G4uKb7gX8zD6TR5d3mwy8byeRzfKaoX9/cKvAs3gp/5oo7sQ4+apzqd32t8isKz7OLn3riDwDN+lXbfs1t/evN5Ko+c0r/tKT7llj+ZgPlNZ1/2j3j7tu2vjmb6ihykQ+flH/bf8C18LuPh7f+tDP+9mIXzCxl+PjWzht3sMuq2bZ74DfEzXPcRvvim/vMv5VUfSayDtK5r+0YTxGYgegoc4A+0I80nf9zvMrsypbQaBVHktQXdt2F969bH8Q/WuNtiyeJPnrXnSVU4k9CLdnXq7yXWbu+OFX+9B8Ax+Qqld9oOGHAO3gsfM1zLPSmlnEOThs6PiSj7E+0pIIWyT+YgfCDWOPaLeSQqLlnSZbKOztihkimMtLMzjxThgoRwRJd9oWKPBkXwQfWapXt8MU3G+48IX5CsIrHDh2TSEUOUd0prcPEP2hXr+2bre9dc+Lt+tUnxHaZ+NLLS6Oq3ac1rW6KJr3cfT9aia4fwnzIq0bNLoDQVlTIPYPX/tSq0bBpVKRtc7LtIUgyeHKeVFmG2AuHTPfGZ+IUGAANTMCqm6627qKzjrK0cJEzo08j40dY24rJD5SO/s763SSV9K8zHGNQsptspctIBbKMx/ZwAVjTMJEaGQfECrgHfVV9poUyZLZW11kZWkgscvVA5EcePClb2kh/8AFcjEfdkt0Yq1bnzq5s3ZrXmyqyKf33C+nM+VUbeJU8DXtx2Hurm84+lKY4B2YTTdZI1w3s5Y+/dUflUt8SR8q0sP7PsOPea43mFHwE/GuZpvZirHu5kHZmJHpwq7b9oeKfQu/kAPiorqMliDbDPdYnCUmt5dSsbrYVOFlT+aW/mJqW5fw1ri1pI7CqkeEa1yp9r3LnvNcP5ix+dQ9JP9RVTj6yaFBhS77nLpmJ3zwycLmc9gVj8YrPf2j2+VpyfER/XlQEZryKWca8pzcHGNbRle9o7n3LSjxJPyis7Eb94luDKv5VH1mhwrTShqvOHu1Kc3DxDgtHE7xX39685/iIHoKznuk6mSe06/OllPZXhWql5K0Na0aBNryTVizg3f3VZvygn5Cr9ndjEtws3PNcvzirhrzoCiZGjUrJBpMe00R29wcS3FFH5mX6TT29lF4j/WWwezrH6U1sEh1CS7FRt0IKFDiEH3hT7bg8NfCiq17LLaAG/igvgoAnuLN9K0LO5Gz7erYgk/7VB/KKdzfrSufC9EE5Z5V4LZroi4XZac1bxZ2+VPG2dnJ7qKfC1P8wqvItGrgrc8J+1hXOQKuWNlXX9227eCsfpRve3zwg9200jUQqqQe0GdKqr7RSDHRSORJg+caVUshGrkeczHSP55IftbqYluFlvMAfOKtW9w8UeKKPFl+k1qv7RH5WlHiTVa57Qr/JbY8ifrU3sOOkqvKYo/tA+dqZb9m188XtjzY/8ALT29mLgEi8s9mU6+c8aqXd+cUeDgeCL9Qap3t68U398/lA+QFW5WAft+eKO7ij+4D52Ilwfs4tESbzt4KF15jWYNaFv2f4Ycc58Wj5AVz0bYva/tbmpk9dtT3661Hc2hcPF2PixNAYlg/agYJzrIumjdXBJxRf4nP1avDhtn2+Iw48Sp+ZNcta6TTCxo88rQIczcfuefneup/wCk9nDnY/wD/ppVynXtpUOfO+WpzBn8ig3dvbtmzaa1cBUsSc0af9q1bW02LKmlxWMKZA48NTpxqH2h7lDB5XtOblhiQA461s8QpI0IOsEdhmhrAYhgBlBXI6sNZGmoie/lTywPG80/hZYqJo6roGG2SdWcak8JmByp9zZlQ7C3yS5C3gEYx1vunlz93XyonbCzXlsUJ4pP8oo+XcnxzNeLahW5s89/rUpwd1ACUaDwzKwB8CdDRbsi0qXg7gQonUTryPlxrf2vtNmXKBAbjroR+s1pw4MjN4lWdJXBBaq1uy8pwWSAF4z708SBEetULe0l5mPGtXaqFurw01GnAHTy7u6s59nCO6piZWteG9SMellRY3bCW1BJksYUf1yrGbehhx6JteRI4Vhbdxha4YGgkDu/78PWqWCHSNkEzI8lGuv9c67MOFjay3C1gfK9zvpK6Dsnaa4hSygrBgg/Mdoq+FrJ2daNu0sZSAqgQRP3uMHl4CQRVxccOYjyrlTgMkIGi3McS3NFOzNmYNwM+JZT2FAnxOYfGtlNj7NXU3Q3/uT/ACRQNYv5iADxNTX0ymCZ0B9eWvOnsxQaPsCW5jj+4o1+1bMTgit/C7fzUy5vTgl9zDT/AAW1+PGgme/402fD41b9QfwoKvIt4knvRZivaKy6oiqo452n5AR8arN7Srze70Q8AT9a5/vKzs1q0g94sY4TlH0EmtLYGD6OzcbEICojiGLcJ0A1iK2Rue+PfLtUotaHU1vjaJLu+eKb+9I/Kqj6VSvbavv7124f4z9DVJntnKUBClVIDBgdR3kmKSsO+PAk1znzvDi0krY3kwNB4L1mJ4/EzSA76Jdl4DAsJe7dU9jKF+QYfGtNcJs5fvM3m30ArQIiRZcPFA4kDIA+CCQD3+mlO6I99G32rZ68LRbxn6tUdza2E+7hVMcJgfQzQMcY1kCHOXcGlBnQ1KmEJ4CfjRbb3qC8MPaHgI+lO/tw3JbY9f1FV/wcX+SPLycG+aF02TdPC258FY/SpP7P39B0NzX90/Wt+5vvc/FbHkPqaq3t8bpEdKB4Bf0qpfhhxcoJZuACqJuZiW/u48WUfWrFvcDEHjkHi36A1A29N3lec+vzqB94LjcXuHzP61BicMOB8VN6c8QtVfZ3c+9ctj/EfoK8u7jIo62Ktr5D/qrDfaJPJj41CcQT90+tQ42AaN81N2Y6u8lu4bdvCR18WJHEAAekzI76sjYezhxvufD/ALJQozOfu/E14c/YPj+tU/UIx+0I8m86uKLPsGzPxXP8/wCle0IFX7vSvKn6m3+LfBDknfzPiijGWbV+2bd1Q6MIKn6HiDOsigHG+yvLdDWLoNozK3ZDKD3qOuPIHx41TwXtHQ+9p4/1FaX9sU45p7BNa2MliNDJLDRYc3OlZ2P7M7Cz9pum52C1NsCeMliS3Ls4c6I9lbKs4a30fS3HUE5c2WVU8EkDUDtoNvb4g8/rVS3vYbjBLZlmZVUHTMzsFAHrJ7gaMkTp/wDkzHkqDDiM3pfWujnHWVMhAe9iT8CY+FZO1N8bYOUQXOigdvlzrQTdPC5ct+9duuTHUbogD3BdfUmh/aHs4xODxAvYIdPanPlJHSAiQVbUZgQTqonkR20a2Nopnd0ItLC6ifwtXC4MxmbVm1P6eVUN573Q4dm7er61r7D2gb4Ia09m8rZXtOCGBIkESBIPI91C/tW2ibKWbOXW4zEyOAQDSDzJYelcOGGaTFhrxmTn0dOqq6UbtrnWJxUs3r5wI+s17gMWtq4X5RB5wDw059lFOxtzLuKQFrlhcw0Rgc0H95F6p9e8GhfbG797DO1u8hRgTE+64HBkbgw8PhXrd5t7gKS1pBDtO1GO62JF8XCGkAiBEHUcSPQeVbT4Ohf2Z2JuOZiEGnaSePwroi7NZtYgc2bQDzry2PB5yWtz0Wpj7bZWJg8IBcBI4dnE8oFVd4dqLaYlnM5YURMkcj2RMVs38RbU5bQ6W5GrcESef9cawNq4VUeybhUqRcR85gEuoYcxzWtMFNLYpNSbI7ii6yMlqYPAucKt83UYsmbJGRj25detprw5VkHeFQ2UzPZI/Wrdva9tgtsIpdVyDMAxCc4J1J07dONDeP2CRiOmLAINTPHSnSsjElHLLL2VSCAKzW3icZZLWnusbYS5IaJ4qRBidD9K2ru3rJ0FwEECHBGV4EcRoDyiqGzdwL2Psi614WLbCbalSXI5MwB0n17hVDbHswxOCXprd1btpSrXcilWVVIJcpqGAA1y690TW2BgZHuuOfR7IB31UtP7c7SZDCYBkER2Ainrcfu+P61Ph7QYAjUESI4QeFWreFrzcuJc5xOidkqa5+70q1hsA7z1oiOAE8CfkD6ir1nBVpi0LVs5hE6mdD3eFMwbjNLunRTeCHlwD8Mx7ONTLsljxJ9TRDhMB1RI1jXxPGrqYKubLiiHENOXBVMoCFl2FNSLsAdlFa4KnjBisxxLulDlShZdhjsp42IOyigYQUvstV5wVOWKGF2MOyuTYvDYrFM7jVBeZAAYy5WA93koka+NfQAwtcj3j3mw9nE4hUtsrG4SXBDIzQFZoB0Bj1k13thyudI6m3lr0Jb3CTJxWzuzgVD3bS5yECnrnMJ1Byk69lEP+ix2Vm7ibHuszYi8hUOi9HJGobXMADIERE9tGX2asO0Zm84duG/yrufWTUO/6M7q8OzqIDhapWcQrvlHGCfSJ8ONZWl7wS3hqhyhWT/o/upVvfZqVL5ZTlCvlKm569Mn9K8FfVVyQtDB3QEcHQx70t2iBpUmxdrNYvpdQSyMGAPA5dYPlNV2tEIIBKnWezX0rS3Xxpw99bqsA6TEx95Sp+BNL4OJW6UEGNnED1z7D2ovxPtXR7isbTKOZGUkAxIJnrDv08KJV9stojRgPn8a5ZvXtr7Q6ytvqiS6IisxP4igGY+NYVswR9ayDCse0cEDMWuogHsXccJ7R7l0kozOF0CKEWTx6xZhp30F+0nbN/EdDcvIFANxFggwRlJ4Ez2d81lbHxeHFxnvIGgCFcwmaNS0asOwfA1PvjtYYmzaZdVRsogIiAMphUQax1DqewcKSyPclAAWiUhrSRXH1pR7G30a0RniBwZePmtG+G9oNq9byXAl1DxVgGHo1ceWvDWt+FY7NZhijoQuv4PbmEw5Jw1kIzaaSTy0QEmBIHCpLuLxGIuZbvSooGZlVGZwvaQPd85PdXPN2sZdtYuyUzM3JVGYkNbPBeZjXSjXB7dtvfe4dLxCoYc2yQBBKkRBGUSJBgnvrnSxOa6hpWv7vPh1rUw3k0VSK7GBVFCoIHznme01y/eDecXrrCJQEqoJ5AxMcJNdX2laiy8/h1k+upPxJrgVi2124qr7ztAnTU95rBsRjXPfI7OuKRMXEDdOa2Nj482r6tbbq8CGLKuU8c0ToOPAwRzou38BTDHvdQYMiNSII4iQDPMUy17Kz9la4l/NiAMyIqgIxGpTMTJY8jA1jtrK2q1x9l5nBC271tEJDgsCrGJIywoheM6d1dGeFss7JY+BFqW8MId8+fhF9r2jWTh7bh8pCKHSQCpAAMDmJ4RNbGxvaFh2Ei7mPxHlXBIkxTTx0PnW84dpCoMSOLV9FXt4sPcHuW2PdCn1EVV/tFaUT0QA7Tr8zrXNty8WkvauW0ukhWTMAT3qJBJnTQdhipfaRiEtXVsWk6OEVnOvWLiQBJ0AHIc5rlugj5cRltk3nloPPitJe0Nsgo7tb7tdY28MiKQJZjlEDtMcKzrvtCwtpFuM1zE3jqoZTbResyz1uEFTynhEUNbF23YSzkKKzmGuaEqzWxA0GvAAyNDQvtYQtjLzViP9/cqHDNeeTNgdAyvLjxrwQkdTbbkuwbO9qlnoi91Dm5JaBZjqBAzRPHt5GpV9rloozphMSVUAkkW1EHhxfXt05VzzDYO6uBa6WNsM0KrAoGQxJGkySdIgEKTrpUuG2rdu2+jFrpMysufUQX5ydBwI6x111FZDsrCFx+k+JVOTNWPVHGI9sKi50aYS65hTow+9bD8ApOgOvga29199nxd82nw5skIzjNcDE5WVfdCiB1uPaCORgQ3cZbT9e2hOS2XLFZIW0kcPdGh05xPOr24+N6Xa11soWbD6KAIHS24mOLcZY8flnn2dhmYcvDfqrpKo4HVdMivGIAkmAOJPKnVR2+s4W/8A7G7/AMNq862IEgKgKwt9t7bdjB3Wt3kNwgIgV1LAuYzQDOgk+VDFrZOBW0qPYDMVBa4ZJJI11nh4Vzo7LnCXb8gBHtqo0lix63kBH+Luqra3qxChVDTl0EjXKOR7RXtcHs7kIt2N3HPh0V4Z+KeHMjeQ/uX0Fu1tFBaW2D1UAVJgDKBoJMajvrSu7VtKYa4gPYXWfQTXE9i+0Z2yoRDGBpEE8BqeHnRdhMbjLgBSzeIYSsKYaeBDcI86yfpUO8S9lk9Z9kXNa7MOCO12spkjLA5m4gHjxrAwG07a3S2e1wMy0DU8iFM8OygfFYvFvcK3bN9wh66KGBEcczQQo79a29m70XxFvD4O7lUE5Fu3Se/gvbW2HZkLQQGUDrmc/FZnSNZldooubzqDACHvDXI/4NKsb+0+P/8A51/zxDj4F6VX/SMH/wDMef5VeWb8K4/c3HucBfwp7ulZCf8AeItV23Rvjgtpo/Bfw7fDpJ+FFmPGGzKy3HspcJCi6ofLEHVsw5FTr21BjdgKBNvFYG6O6+qN6M0fGulvvq91dQ4PB727yhaegjMIcxew8RlQGxczAH3Ukanh1dPSsrHbNu2WAu22tkiRnBEgcTrRE2yrk6tY8r1lvk5qHeHY6W7aOb1tyC0rbkkSBEmAvHsJqjJDdEIYzCDd5Rrr0Gnd0rHwOzmuEDqr+ZlB0EyFnMeHIH407EYdEiGZzEkKsAHvJmT5R31Y+19FcLW4BVgydxUgr8via8u25uN0YMFiVjiFfrAadgIHlWjULgOa8S7t6dHUq2JvB14HNOstOnLSARFe2xNoA8FJPHuJ/Xzq1i8USzBjnSfdLMVDAdxEeRp32aFIaz1Ssyl3Mo0lS3WaOIMEg0veoAALUQQ9ween/wBWXOb3VJ8BNQc451pXdnNlDKpI7Vhh/lJiqdy4/BpP5tfnqK3GAgfU1wPZl7e6zB+eVLc3esN9stIJBKuFjRgTYuRr2yeNdB2iLO1sCtzB2rS37HWKIgR3tZSGtQv3hoRxmIHGhj2UYJb2OVrn91bZlAgZjog7zAZjUmC3I2hgrly/be3h7dt8guXbgRbiloXTWQQV1MantrivP+yYr+oNB7cz/S3mRpcSNL8ET4dGtbGe3ezi6bN/KjCHC9aCQdVQCOMGCABXG3GsyPXhXZ9nbIuCxinxF7D3rt22sG04uFVkhtYGUHMvDQxXILGA6+ViBHGcw5xGinX9aTg92OSVlZ2Ce/NCVu9W4t7YO+9yzo7MRyYcR49tX9q7cuY9SiuX4EBmUFip0ChiNdToNTQviUQ6IUUd63CfMtm+EUR7qW2RbtwjA3Ut28zjERmCk5R0YyZmJYxGU6lRzFajGN7eaM0xk1tLX+KFr1gqzI3UYEhgx1BHEaTFedABpnQ/4/8AprXxd23cz3jbys1wQFIVB1WZgFA6sdQCDHdWecMjfeg+Bj0g/OtVms1zC/M1dI89kuHHTvcN1MqWcp1I95weBUaAKZPeK2tp3sG+2MLfvXEbD5WTMwItG7bBKjM2jCWWTwGk8aFfZnslLmLAZkuLlclZZTKwQYMZtY010OtGPte2G13CW7qFQthjmDEKMtzKunLRgunfXnJZo4tpNvUir6NfddC96PrRfvpuXbxNsXbNm309shlIATpFHvWyRAkjgToCByJrit3Y2IxN8Kix0asHZgUt2ALrjrT7mg93U66A1cwm+2PTC2rPTIbFs+8M5zLplttcYBSF5LPZMwKt7ytj8ThUu2g1yywljazMcxc24gCS2YakA8ta600rQ9tVnlZ6ejtVYx9P1FZG9W84KJhbRNy3ZgNcbjdZRHAe6o1gT2a1b2FvPduItkW3u3GOUZCcxWNFnuAJmRAHdQVbw665nykcgpJnsPACjncTYjvea3hMULV42zmFwMA6NBBTKNTBBIPb41JXsgj96KDSHPtyI9gbq4zG9MUazhQCEZtbjuwUQpcEzAiTPE8DrWtuNu3fwe0Ml+2QegujpBLJc/aoeq3ZBHVMHUyKCsdt3GbGxr2luB1K2mdNRbuE2lBZR90yGEjs4GrOF9sWLu3ofKis2gAJygmAOImBz50qWJs+F+jiNUwP3nbpNBduxt3KhMxOg5GT2cyfCoNr/wD2t3/Y3P8Ahmo9m7EW2c7O925+NyDHcoGij499T7WE2Lv+zufyGvHEsBDWdOqhrQLgOK2VcTB3wbtoZGXNbzEs05D1YEaSs68j2UH5DMDUns1nuHbV3am0i9xyCVV/unTkAZ1MDTtqO3hmVS+YQMuaGlgGMDQaeU+IFe9jO42jxSZDvV1DNNw+HuIwbI2hn3TXZv7cl7dprOawy21C21jo9SS4IIkHRAI5CuMMq5j70eU0WYq5g3t4Rs79IEcXwYACWzCtHNyeQOsVay024cElzd4AA8fnoiTbXtBxGXoy/SNcYgoIAAg6fu68I17TW1sjb1qwue6VzMiqwslgwge4TExoAcok8eFDu1bKJhjKsXa85QqGDtIUB4yiUjPxgHNroKgW5duXbd609sqLQQrlZzCErHRgMGjUAg5QRxFUfOGvrh7oNg3m73FdHte1awAAVfhytXP0pVgWNrYfKJ6GecMg8oy+VKrc6j6PVAwyA1Z8Qg85b9u7hWGtxC1pvw3rQLJ4BhnQ/nHZXPMwIo0tN+0Uj8Q+YoQNtJI6QQCfutMT4fWpA6hRXott4e5xI392uYGnb8yUmOudYafdqJDz5HiK8e6LjHULqSJMadk8jpXi2GHIHwKn5GnNoCiuTO10shcwEjqVyxhyyOZkIgPm1xFAHqfSocehCoZMFDpJiQzL9BV/BvltwwjPfsqZ/Cgdj8XSquPf9ha7jcU+RQ/81W1XN33iSuuvL+lQt3CD1SR4fKtHD3SrZpEkGeGoyyZA4aTHnWVaPGrw0QntUjzkD5NWjDg8oHDhn4Jsjvp3Spb903EJzOYI4ngpHGBoNQfUVRFjzqVHI1BIMcjBpoxRB60EflE+og/Gkuc67Jvtz9U5vJurh6f0iHcPb32TGWyIyO4t3JE9RmAMdkdVvKK7vvThlfZmLRhMYd38GUO4I7wyKfKvmbB4vI4bKGhg2UzBIMxpr3V9I7yYxTsvF3laVfCkqeUXLIgacffHrWTkBy/LVnu152hI4VkuJbjYn/6vKNM1u4scASQCBp4T5Vh4lyHU9yT4wrfpT93MVkxdtwYylj6I36U3a9nJeyn7qWh59DboBgExd0j0/wDUzfIArgorkEGD6/8AinW3zQFksNCADqDHDt1E1FmqBH1P9aVoVA4Z5arRvMejQDiS7epCD+Q1DctkcVI8QafjBBVfwog/yhj/AJmNNtiOEjw09atRSYi2s/nztWhu/tf7Pet3f/Suoxj8Oqt6qSK637U9tdDglVTreuBVMkQqqXzCCNfc7ta4iMSxEad8KonxgUd797W+04LZhmWYXA35l6K0fiJ864eOwokxUMhHEg9wsehWreG7Q6PdCm0tovdYm7FxhIzNnzeWVgB4ARXRt2d6mGyOiw56O5bvBGYdYi3cFy6XGedSEde48K5lj4N25lkdd48Axj6UWeyzGoly6bkFC+HRgWCAC5eKF2J0AUM3qBzrViIWvYw1o5pHiB7oHjWiCAogeHyitnYe22w+Iw2JBPUKhu9bbZSD/wC0yisjFqFuOq+6rsF1nQMQNeegGtEO4thWx+FVlFxDeQsrAFf2isDIOhAKofIU7EkBji7MUfRQEI59s2BtdNhcQQWzKVfrFVZAcySVUtPWfUchGnEAGKxNkRlN+Oy2bdpYI5Qs+ZWdKN/bTtKXNkfcGGJ8W+06Dyy1zBLn9f8Ams+zQW4RgPR7mlU1ea+o928ct7CWLinMGtJrMmQoBBMCSCCDoKtbR/1Nz8j/AMpoU9kV0NsqxAiDcB7z0ra/EUWY3/Vv+Rv5TXi5m7k7m9BPqmWvmnd7eJ8Jcz21tMTA/a21uADun3ePERWftG8Wcu0A3CXIAhRmZiYHITwqq79541s47d670SXgk2+jU6cVCqJJHGOJkTXvC8MoE1Z8SrS1ZyzWXcUAxrp3D9amtYw5ABEhm4gNAyqOY8eFQ4hutP7oPwFRpc6nmT8BT9dUuQ7ri1ooWjHC46w2CAu27TXReBDXWu21ZMkupFrVwGy6SImquIxCkfsnsWgdGt2hfC8uZtl2zdhJiNONZf2h1RbTKsyuXOoaM8NqZOXQzEc60lw10CPtFpAOS5/WEQClOLRVmkyCGWWzG0muNq9s5yttQMUqAT1egZ41P3mQE9uteVmi3c//AHE/+T9K8qm8zp8lc7OnP7PMK7afrDuZf5hQTd4nxPzoutdVrYAkllMeYoTxiwzjsZh6MRV4OK6+3vuZ3+ygWpFqNakFawvNKyLpyrqcqsT4GF/Sp8eP2cfhv3P8yrH8hqot0jhHbqAfnT7uILLcDaksr8hwlToPz0DolEHeBVW0au32i2o/dB/xMx+QWqCVbxr6kcgQv+FYrXAd2N57vG/wEXi3BKajvDSa9mm3joKylWCaldO3Q3mu46ymyjaHRFU6S6GbMtm2UkRESQgSZ4vXMENdE9mO3Bh7d6ElyyawJygGBqdBOY+dY8bI9kDjHrw7+K0QwumeGMFlCmw9l5sa9oMIXpxmPABEcZjHIDWoNsYzpbzOAI0AInVVXIp14EqB517jkaxfuQ4l+kEIZIW4SCraaGDFUHPKrxi6cehCQFh3DqEs3oKjwlvM6r+JgP8AEY+tNuHlVjZKftMx4IGc/wAI6vq2UedOKU7JpKnc5zcfln0/iYkfAGkG4CvVtlbKg/eYufBeovx6SokOs1YaJbVEW1Na+Av57uEQ8FuT63ELfBRWIGrS2ffCDOfeUOEH7zrlk9kAk+IFKkbbfT0TlB0h4niZPrrVvYePVLWKV9ekshV/Ot606nyCtWa76Gm2DxqPaHCj8pQJ7RPf8qMfZJeB2pZUqDIeDrxS2zKeziKCwaK/ZXfNvHrdC5slu4YmPeGT/mrNjG70D2joKbDG6RwYzMldY9oO5lm4lzFdVWW27XcxYhwmHupaABOVSGZTMcu2uAnTWup+1PflrtkYVVy5iGu9YHRdVUwBEmG1/CK5Rcesmy4pY4f8p6gOgBGWN0byx2o1X0L7Gv8A8Vb/ANpd/wCIaM8V7jflb5GgTcTbK4XZ+HtG2xITMx6vvXCXPP8AejyrdffBCCOjfUEfd5+dedxGDlfM54GRJ9VsGz8TX2ei+bwImRRdvbtJkW3ZRoToQjae992R+HRY9e2sbePCgYk2091Co48CQJJkzz5dlZ+MuRpmLROpnXU668J7K9dyIkc1x0Fmu1ZJt5riCKOngosZx/gX5Vr7t3lVCT0ejSA6Wm4DiCylh5MKxMWdT3AD0AFdC3Z3byWbbdLlZhmKm3mALcPHSKM0m40Ut2GwwnnIIsD5wQVtrFu7u2sFpkCBp2dg86WHxZgQFJ7YzH/NNF9/cfMSTdmTP3wOP4cpAqNtzDOt0nuM/wDRVecM+BB+BxW8aaavrQ02Kb8C/wC7H6V5RKdzh+Ierf8ATSo85Z8CpzDFfwPgVm4Ozdd81tGaDMhSQI7TwAHaaGdtMDfuFfda5cIPaC54VZx+3sTiNL1+7dH4WdivdCzHwr3eLCC0bKc1tDN+YsSfj8qcGiNwbeqbisQ7GxmQigz3P9LKFOBpgNOJp65Cnt9vdUb5lJBESOY5HXnVnZ2FN24lsfeYA9w5n0mjm/upYYlnaSeJLkcKTNKGEArp4LZkmLY57SMiBnp79S57YWWUdrD4kVNiRqe9jUjqiYmEMotzQ9oDcaivPIB4an5CuhHRgvrP/X8rkytLZN08P7TCabfOg86Qpt7lWYqwXimi3cWyWa7xjKsx2yY+tCAroHs1EJeblKifAEn5is8//GV1tkj/AG2Hov0KG94cMtu85h1Jdve4MCdCukx61nYPBtddVUSWOg+Z8AK0d4cMRdz9It8uM2ZTmy5jorDgrAfd5UWbk7HFlOmfW5cGn7qHl4nn6UHO5Ng6UYMLzzFuDftsk9l9SHsduXdZ/wBmAFgAZiQTAEk6cSZPnWRsZytwqQMpEXARPVVgdI1BkCIPGJ0rrd7aCAHMdI1/rlXLMTbtq1w2/dLHLqT1Z01Ov/iq4dzn5FaNt4OKBoLBW9eV+g6lFjL+djoB2AcFAEADwEVWutAqQCru1d3rlq0l06z74/BJ6s+I9DpWlzgKC4sOHe9pcwWGjNYoqyg6seJqBaJbG7F3KJQ8AQVdCIPbOtUc5rdUyPDyzXybSa6FjXdnsLIux1M+Se8CfSqtsV0Fdnu+H+zvbCIANeqTMzm0mDPPvqphtzFU+8SJBiBy7xqPKkcu2za7DtizODTGNRneVHjqhW3sxmtNcXUBgoEEkk6kgdg7e+i/2dtbto+YRdZuenUA0A85NatjYtsGQCP43PzNaFvCL/RpD5t4UurhNkHDua9xFjvvr4UhXa+6d29fuXJtwzEiGMxymV7AOdQWPZ+595wO4dYH5Ucrh1/o1IMOvf61XlX1VrQdmYUvLyCSeteYa44UAhZHZIHpJqee2mLbFOjvpdLbQ4LO3jvLbw1xyBOWBoPebQfOuV2BLCeA1PgNaNPaFjurbtA8ZY+Wg+Z9KDUSEY8yQoHbOp+Q9a3RN3Y+1eW2nJv4oM4NF+/4VO68nx1rsmyR+wtSdejT+UVx17Dg6o3mprp+yN5Ld0BRKsF1UqQBGmhiKXPnRCbsb6XuD8ia146rcI76Y3jUBxPf8KacRWQkL1QYVJl76VQdPSqtq+6VzjdXZhvXxpKp1j4/dHr8qt79YEo6PGjLl81M/I/Ctrc3CdHYzc7hzfwjRfqfOpN87ZuYVuZUq3oYPwJrW+W5ge5ecZs/d2YQRmRve48lzcU4mmU4VvC8giXczDhrrdqpI8yAaMRhBzANA26uKdLp6NSxKxAjtHaRRwC5GumnbWDEj67XudhPacNu0bBPDLxQbvNsNLThlJGck5YECOMGZ58I86xnKww5g6d+o+gNam8WML3WEmE0HPXnWQ6aAjn8xXTwxc2I3nl5fKXj9omN2KdyeQvz4+6ateXkIOojQHyIkfCrGEwhuOqLxYhR50Rb7bDyBLqKcgVUbuK6KT4jTypL5ACG9KMOEdJC+YaNr+/BCIFH24BP2e6ORcg/4AKAZou3G22qfsGBl2JVhwkgaHs4caXOCWZLbsd7GYob51sd5W+m69tRCPcUdmYMP8wNT4fYWQiHeOzqgHxha0yIpjOawco6qteybgcOHb7WAHsQrvnfNpUQAw0lusJ04COMfChG9jZ0CwPWijfTaGZltaDKA0xrJkceQih+7sm4BMKy9qlT/LNdCDJgXitsu3sW7O6odnUibcbZKXFN99SGKqOQgDreOtEm37y2sNcYjMMsQRoc2mvdrWDsLGJZsqiHU6tOhzGJ05cIq1ice7grAIPGRIPiDxrHISX2V6jBRsbhQyMi6zrPMhc6DQe6a6puu2bC2y0TGkEHQExMc4ig5t0gxmSJ7BpW7snCXLUDpSVH3So+BnSmSyMeFzdnYLE4Way2wctR40UU9EtL7OOVUreIPOphf8ayr1G67pU4sivRaFRi5Xoapkq0U82u+l0ffXmbvpEVFXNIoe2o2zdtOCUxrelBXCHt4diPfYMCuixqD2zMisn+ybiIKgjUEFontgjQ8OdGfR/1NNaxVxK8CgVjl2bhZXmR4zPWfysHCbPug/tHzcOA4Rzq/bsxV3oq8KUsuJWyOBkY3W33m/VQAmnZ6cRTStVtO3V70lKvIpVFKXtmFAA4AQO4DhXmMs9JbdNOspX1BFSZ/wCor3pBRUc0EVS4/ctlSQdCCQfEca9Aq5te/wBJfuPES5geGg+VVK7DTYBK+WStDXlrcwCUQbj64mO1G+EGjfaTdHadxxVSR40EbkWycQSPuo3xIFG2IMqQQCDoQeBHZWHEEb69tsVrjgqBrM0ubXVJJM/+ajcEwCdBy5DwrWxO7d4OSqgiTAzRAJ0pg2BdnrW3I7mtn41vbiG1ka715CTZmKYc4ye4q5udhQLhutwUQv5jxPkPnRLtDHo1tkYEhgQQO/xrDwWz7wAXIVUfiZZ/y1fXZrczWCZ1vu17HZkRjwwjDCOmxVlBt7YlwHqgkcjz+daWwFexczGyzH8skeHZRRawUVbt4c0ecGqOaU3YUbXh7HFpGfD3T1x8gEgju7K9a9NPWxXv2esy74BHFUMTgLdwy6Kx7SKqndzD/wDpgeEj5Gtj7PSFmiHEaFLdh4n5uaD3BZKbAsj7vqWPzNXlsDlU5sUuj7qhcTqUY4Y4/saB2BMFun5aQSnhKonUkJpwJpZDXuU0UE6vc1Rh69zVEKThe76lF6q9OmigWhSm7XiuajL003DQU3VZLzTc3hUObvrwtUtTdUuYUw+FRmmZqCsGqVhUbU0mmk0FalJNKo58a8qIqYuKWcUqVRGkFbxbsLbDXUeBzQydSeR/X1oYilSrpYdxLc18/wBuYeOCcCMVYtGm6d22EyhAr821OYDXU8vDhRAGpUqz4loa/Jej2FO6XC/VWRrIdidNeivKVZ13FIiinKg5UqVQIFPW1Ui2aVKilFxTgnjSyilSqIWlkpZe6lSooWvAs616BSpUEUujpdHHOvaVRCylkHbSZKVKjWShKjCSad0FKlQARLiEwsQeVIiaVKgrcLTW040hFKlUV+FrxjTC1KlQKsAkFqM0qVQqJpc0ppUqHFBLNSpUqraZS//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10" descr="data:image/jpeg;base64,/9j/4AAQSkZJRgABAQAAAQABAAD/2wCEAAkGBhQSERUUExQWFRUWFhcYFxgXGBcXGBcXFRUXGBgYFxwYHCYeGBokGhcUHy8gJCcpLCwsFx4xNTAqNSYrLCkBCQoKDgwOGg8PGiwkHyQsLCwsLC0qMDQpLCwsLywvLCwtLCksKiwsLC8tKiwsLCwsLCwsLCwsLCwsLCwsLCwsLP/AABEIALcBEwMBIgACEQEDEQH/xAAcAAABBQEBAQAAAAAAAAAAAAAGAAIDBAUHAQj/xABKEAACAQIDBAcFBQUECQMFAAABAhEAAwQSIQUGMUETIlFhcYGRBzKhscEUQlJy0SNigrLwFkOSohUzc5OzwtLh8VODoyQ0NVRV/8QAGwEAAgMBAQEAAAAAAAAAAAAAAQMAAgQFBgf/xAA2EQABBAADAwsDBAIDAQAAAAABAAIDEQQhMQUSQRMUUWFxgZGhscHwIjLRFUJS4SMkM8LxU//aAAwDAQACEQMRAD8A38ZvpiX+/kH7gA+PH41jYnGO5l2Zj+8SfnQtiN6zMIBHIt73kBSw+9DzGUMPKfWuPzeV4tx8VuE8LD9Le9EVNK1Dg8Yt1ZEg8wfGNI0Iqx0dZTbTRW9jw4WFGR2UhNSFKWWiHJlqKK8K91TZaWWmAo2ogK9qXJXipJganu1NXFq1pgWkbdauF3axD+7ZueJXKPVorWw3s/xDe9kTxaT/AJQae2J54JbsRG3UoU6M0stH+H9nH47v+FfqT9K0rG4WGX3s7+LR/KBThh3cUg42MaLl/R91Ot2SeAnw1+VdYt7pYZWzJaWexgXHoxMHvFXHxNuwOvltjtEBfhwpgw4GZKWdofxauVYfd6+/u2bh/hIHqa07G4uKb7gX8zD6TR5d3mwy8byeRzfKaoX9/cKvAs3gp/5oo7sQ4+apzqd32t8isKz7OLn3riDwDN+lXbfs1t/evN5Ko+c0r/tKT7llj+ZgPlNZ1/2j3j7tu2vjmb6ihykQ+flH/bf8C18LuPh7f+tDP+9mIXzCxl+PjWzht3sMuq2bZ74DfEzXPcRvvim/vMv5VUfSayDtK5r+0YTxGYgegoc4A+0I80nf9zvMrsypbQaBVHktQXdt2F969bH8Q/WuNtiyeJPnrXnSVU4k9CLdnXq7yXWbu+OFX+9B8Ax+Qqld9oOGHAO3gsfM1zLPSmlnEOThs6PiSj7E+0pIIWyT+YgfCDWOPaLeSQqLlnSZbKOztihkimMtLMzjxThgoRwRJd9oWKPBkXwQfWapXt8MU3G+48IX5CsIrHDh2TSEUOUd0prcPEP2hXr+2bre9dc+Lt+tUnxHaZ+NLLS6Oq3ac1rW6KJr3cfT9aia4fwnzIq0bNLoDQVlTIPYPX/tSq0bBpVKRtc7LtIUgyeHKeVFmG2AuHTPfGZ+IUGAANTMCqm6627qKzjrK0cJEzo08j40dY24rJD5SO/s763SSV9K8zHGNQsptspctIBbKMx/ZwAVjTMJEaGQfECrgHfVV9poUyZLZW11kZWkgscvVA5EcePClb2kh/8AFcjEfdkt0Yq1bnzq5s3ZrXmyqyKf33C+nM+VUbeJU8DXtx2Hurm84+lKY4B2YTTdZI1w3s5Y+/dUflUt8SR8q0sP7PsOPea43mFHwE/GuZpvZirHu5kHZmJHpwq7b9oeKfQu/kAPiorqMliDbDPdYnCUmt5dSsbrYVOFlT+aW/mJqW5fw1ri1pI7CqkeEa1yp9r3LnvNcP5ix+dQ9JP9RVTj6yaFBhS77nLpmJ3zwycLmc9gVj8YrPf2j2+VpyfER/XlQEZryKWca8pzcHGNbRle9o7n3LSjxJPyis7Eb94luDKv5VH1mhwrTShqvOHu1Kc3DxDgtHE7xX39685/iIHoKznuk6mSe06/OllPZXhWql5K0Na0aBNryTVizg3f3VZvygn5Cr9ndjEtws3PNcvzirhrzoCiZGjUrJBpMe00R29wcS3FFH5mX6TT29lF4j/WWwezrH6U1sEh1CS7FRt0IKFDiEH3hT7bg8NfCiq17LLaAG/igvgoAnuLN9K0LO5Gz7erYgk/7VB/KKdzfrSufC9EE5Z5V4LZroi4XZac1bxZ2+VPG2dnJ7qKfC1P8wqvItGrgrc8J+1hXOQKuWNlXX9227eCsfpRve3zwg9200jUQqqQe0GdKqr7RSDHRSORJg+caVUshGrkeczHSP55IftbqYluFlvMAfOKtW9w8UeKKPFl+k1qv7RH5WlHiTVa57Qr/JbY8ifrU3sOOkqvKYo/tA+dqZb9m188XtjzY/8ALT29mLgEi8s9mU6+c8aqXd+cUeDgeCL9Qap3t68U398/lA+QFW5WAft+eKO7ij+4D52Ilwfs4tESbzt4KF15jWYNaFv2f4Ycc58Wj5AVz0bYva/tbmpk9dtT3661Hc2hcPF2PixNAYlg/agYJzrIumjdXBJxRf4nP1avDhtn2+Iw48Sp+ZNcta6TTCxo88rQIczcfuefneup/wCk9nDnY/wD/ppVynXtpUOfO+WpzBn8ig3dvbtmzaa1cBUsSc0af9q1bW02LKmlxWMKZA48NTpxqH2h7lDB5XtOblhiQA461s8QpI0IOsEdhmhrAYhgBlBXI6sNZGmoie/lTywPG80/hZYqJo6roGG2SdWcak8JmByp9zZlQ7C3yS5C3gEYx1vunlz93XyonbCzXlsUJ4pP8oo+XcnxzNeLahW5s89/rUpwd1ACUaDwzKwB8CdDRbsi0qXg7gQonUTryPlxrf2vtNmXKBAbjroR+s1pw4MjN4lWdJXBBaq1uy8pwWSAF4z708SBEetULe0l5mPGtXaqFurw01GnAHTy7u6s59nCO6piZWteG9SMellRY3bCW1BJksYUf1yrGbehhx6JteRI4Vhbdxha4YGgkDu/78PWqWCHSNkEzI8lGuv9c67MOFjay3C1gfK9zvpK6Dsnaa4hSygrBgg/Mdoq+FrJ2daNu0sZSAqgQRP3uMHl4CQRVxccOYjyrlTgMkIGi3McS3NFOzNmYNwM+JZT2FAnxOYfGtlNj7NXU3Q3/uT/ACRQNYv5iADxNTX0ymCZ0B9eWvOnsxQaPsCW5jj+4o1+1bMTgit/C7fzUy5vTgl9zDT/AAW1+PGgme/402fD41b9QfwoKvIt4knvRZivaKy6oiqo452n5AR8arN7Srze70Q8AT9a5/vKzs1q0g94sY4TlH0EmtLYGD6OzcbEICojiGLcJ0A1iK2Rue+PfLtUotaHU1vjaJLu+eKb+9I/Kqj6VSvbavv7124f4z9DVJntnKUBClVIDBgdR3kmKSsO+PAk1znzvDi0krY3kwNB4L1mJ4/EzSA76Jdl4DAsJe7dU9jKF+QYfGtNcJs5fvM3m30ArQIiRZcPFA4kDIA+CCQD3+mlO6I99G32rZ68LRbxn6tUdza2E+7hVMcJgfQzQMcY1kCHOXcGlBnQ1KmEJ4CfjRbb3qC8MPaHgI+lO/tw3JbY9f1FV/wcX+SPLycG+aF02TdPC258FY/SpP7P39B0NzX90/Wt+5vvc/FbHkPqaq3t8bpEdKB4Bf0qpfhhxcoJZuACqJuZiW/u48WUfWrFvcDEHjkHi36A1A29N3lec+vzqB94LjcXuHzP61BicMOB8VN6c8QtVfZ3c+9ctj/EfoK8u7jIo62Ktr5D/qrDfaJPJj41CcQT90+tQ42AaN81N2Y6u8lu4bdvCR18WJHEAAekzI76sjYezhxvufD/ALJQozOfu/E14c/YPj+tU/UIx+0I8m86uKLPsGzPxXP8/wCle0IFX7vSvKn6m3+LfBDknfzPiijGWbV+2bd1Q6MIKn6HiDOsigHG+yvLdDWLoNozK3ZDKD3qOuPIHx41TwXtHQ+9p4/1FaX9sU45p7BNa2MliNDJLDRYc3OlZ2P7M7Cz9pum52C1NsCeMliS3Ls4c6I9lbKs4a30fS3HUE5c2WVU8EkDUDtoNvb4g8/rVS3vYbjBLZlmZVUHTMzsFAHrJ7gaMkTp/wDkzHkqDDiM3pfWujnHWVMhAe9iT8CY+FZO1N8bYOUQXOigdvlzrQTdPC5ct+9duuTHUbogD3BdfUmh/aHs4xODxAvYIdPanPlJHSAiQVbUZgQTqonkR20a2Nopnd0ItLC6ifwtXC4MxmbVm1P6eVUN573Q4dm7er61r7D2gb4Ia09m8rZXtOCGBIkESBIPI91C/tW2ibKWbOXW4zEyOAQDSDzJYelcOGGaTFhrxmTn0dOqq6UbtrnWJxUs3r5wI+s17gMWtq4X5RB5wDw059lFOxtzLuKQFrlhcw0Rgc0H95F6p9e8GhfbG797DO1u8hRgTE+64HBkbgw8PhXrd5t7gKS1pBDtO1GO62JF8XCGkAiBEHUcSPQeVbT4Ohf2Z2JuOZiEGnaSePwroi7NZtYgc2bQDzry2PB5yWtz0Wpj7bZWJg8IBcBI4dnE8oFVd4dqLaYlnM5YURMkcj2RMVs38RbU5bQ6W5GrcESef9cawNq4VUeybhUqRcR85gEuoYcxzWtMFNLYpNSbI7ii6yMlqYPAucKt83UYsmbJGRj25detprw5VkHeFQ2UzPZI/Wrdva9tgtsIpdVyDMAxCc4J1J07dONDeP2CRiOmLAINTPHSnSsjElHLLL2VSCAKzW3icZZLWnusbYS5IaJ4qRBidD9K2ru3rJ0FwEECHBGV4EcRoDyiqGzdwL2Psi614WLbCbalSXI5MwB0n17hVDbHswxOCXprd1btpSrXcilWVVIJcpqGAA1y690TW2BgZHuuOfR7IB31UtP7c7SZDCYBkER2Ainrcfu+P61Ph7QYAjUESI4QeFWreFrzcuJc5xOidkqa5+70q1hsA7z1oiOAE8CfkD6ir1nBVpi0LVs5hE6mdD3eFMwbjNLunRTeCHlwD8Mx7ONTLsljxJ9TRDhMB1RI1jXxPGrqYKubLiiHENOXBVMoCFl2FNSLsAdlFa4KnjBisxxLulDlShZdhjsp42IOyigYQUvstV5wVOWKGF2MOyuTYvDYrFM7jVBeZAAYy5WA93koka+NfQAwtcj3j3mw9nE4hUtsrG4SXBDIzQFZoB0Bj1k13thyudI6m3lr0Jb3CTJxWzuzgVD3bS5yECnrnMJ1Byk69lEP+ix2Vm7ibHuszYi8hUOi9HJGobXMADIERE9tGX2asO0Zm84duG/yrufWTUO/6M7q8OzqIDhapWcQrvlHGCfSJ8ONZWl7wS3hqhyhWT/o/upVvfZqVL5ZTlCvlKm569Mn9K8FfVVyQtDB3QEcHQx70t2iBpUmxdrNYvpdQSyMGAPA5dYPlNV2tEIIBKnWezX0rS3Xxpw99bqsA6TEx95Sp+BNL4OJW6UEGNnED1z7D2ovxPtXR7isbTKOZGUkAxIJnrDv08KJV9stojRgPn8a5ZvXtr7Q6ytvqiS6IisxP4igGY+NYVswR9ayDCse0cEDMWuogHsXccJ7R7l0kozOF0CKEWTx6xZhp30F+0nbN/EdDcvIFANxFggwRlJ4Ez2d81lbHxeHFxnvIGgCFcwmaNS0asOwfA1PvjtYYmzaZdVRsogIiAMphUQax1DqewcKSyPclAAWiUhrSRXH1pR7G30a0RniBwZePmtG+G9oNq9byXAl1DxVgGHo1ceWvDWt+FY7NZhijoQuv4PbmEw5Jw1kIzaaSTy0QEmBIHCpLuLxGIuZbvSooGZlVGZwvaQPd85PdXPN2sZdtYuyUzM3JVGYkNbPBeZjXSjXB7dtvfe4dLxCoYc2yQBBKkRBGUSJBgnvrnSxOa6hpWv7vPh1rUw3k0VSK7GBVFCoIHznme01y/eDecXrrCJQEqoJ5AxMcJNdX2laiy8/h1k+upPxJrgVi2124qr7ztAnTU95rBsRjXPfI7OuKRMXEDdOa2Nj482r6tbbq8CGLKuU8c0ToOPAwRzou38BTDHvdQYMiNSII4iQDPMUy17Kz9la4l/NiAMyIqgIxGpTMTJY8jA1jtrK2q1x9l5nBC271tEJDgsCrGJIywoheM6d1dGeFss7JY+BFqW8MId8+fhF9r2jWTh7bh8pCKHSQCpAAMDmJ4RNbGxvaFh2Ei7mPxHlXBIkxTTx0PnW84dpCoMSOLV9FXt4sPcHuW2PdCn1EVV/tFaUT0QA7Tr8zrXNty8WkvauW0ukhWTMAT3qJBJnTQdhipfaRiEtXVsWk6OEVnOvWLiQBJ0AHIc5rlugj5cRltk3nloPPitJe0Nsgo7tb7tdY28MiKQJZjlEDtMcKzrvtCwtpFuM1zE3jqoZTbResyz1uEFTynhEUNbF23YSzkKKzmGuaEqzWxA0GvAAyNDQvtYQtjLzViP9/cqHDNeeTNgdAyvLjxrwQkdTbbkuwbO9qlnoi91Dm5JaBZjqBAzRPHt5GpV9rloozphMSVUAkkW1EHhxfXt05VzzDYO6uBa6WNsM0KrAoGQxJGkySdIgEKTrpUuG2rdu2+jFrpMysufUQX5ydBwI6x111FZDsrCFx+k+JVOTNWPVHGI9sKi50aYS65hTow+9bD8ApOgOvga29199nxd82nw5skIzjNcDE5WVfdCiB1uPaCORgQ3cZbT9e2hOS2XLFZIW0kcPdGh05xPOr24+N6Xa11soWbD6KAIHS24mOLcZY8flnn2dhmYcvDfqrpKo4HVdMivGIAkmAOJPKnVR2+s4W/8A7G7/AMNq862IEgKgKwt9t7bdjB3Wt3kNwgIgV1LAuYzQDOgk+VDFrZOBW0qPYDMVBa4ZJJI11nh4Vzo7LnCXb8gBHtqo0lix63kBH+Luqra3qxChVDTl0EjXKOR7RXtcHs7kIt2N3HPh0V4Z+KeHMjeQ/uX0Fu1tFBaW2D1UAVJgDKBoJMajvrSu7VtKYa4gPYXWfQTXE9i+0Z2yoRDGBpEE8BqeHnRdhMbjLgBSzeIYSsKYaeBDcI86yfpUO8S9lk9Z9kXNa7MOCO12spkjLA5m4gHjxrAwG07a3S2e1wMy0DU8iFM8OygfFYvFvcK3bN9wh66KGBEcczQQo79a29m70XxFvD4O7lUE5Fu3Se/gvbW2HZkLQQGUDrmc/FZnSNZldooubzqDACHvDXI/4NKsb+0+P/8A51/zxDj4F6VX/SMH/wDMef5VeWb8K4/c3HucBfwp7ulZCf8AeItV23Rvjgtpo/Bfw7fDpJ+FFmPGGzKy3HspcJCi6ofLEHVsw5FTr21BjdgKBNvFYG6O6+qN6M0fGulvvq91dQ4PB727yhaegjMIcxew8RlQGxczAH3Ukanh1dPSsrHbNu2WAu22tkiRnBEgcTrRE2yrk6tY8r1lvk5qHeHY6W7aOb1tyC0rbkkSBEmAvHsJqjJDdEIYzCDd5Rrr0Gnd0rHwOzmuEDqr+ZlB0EyFnMeHIH407EYdEiGZzEkKsAHvJmT5R31Y+19FcLW4BVgydxUgr8via8u25uN0YMFiVjiFfrAadgIHlWjULgOa8S7t6dHUq2JvB14HNOstOnLSARFe2xNoA8FJPHuJ/Xzq1i8USzBjnSfdLMVDAdxEeRp32aFIaz1Ssyl3Mo0lS3WaOIMEg0veoAALUQQ9ween/wBWXOb3VJ8BNQc451pXdnNlDKpI7Vhh/lJiqdy4/BpP5tfnqK3GAgfU1wPZl7e6zB+eVLc3esN9stIJBKuFjRgTYuRr2yeNdB2iLO1sCtzB2rS37HWKIgR3tZSGtQv3hoRxmIHGhj2UYJb2OVrn91bZlAgZjog7zAZjUmC3I2hgrly/be3h7dt8guXbgRbiloXTWQQV1MantrivP+yYr+oNB7cz/S3mRpcSNL8ET4dGtbGe3ezi6bN/KjCHC9aCQdVQCOMGCABXG3GsyPXhXZ9nbIuCxinxF7D3rt22sG04uFVkhtYGUHMvDQxXILGA6+ViBHGcw5xGinX9aTg92OSVlZ2Ce/NCVu9W4t7YO+9yzo7MRyYcR49tX9q7cuY9SiuX4EBmUFip0ChiNdToNTQviUQ6IUUd63CfMtm+EUR7qW2RbtwjA3Ut28zjERmCk5R0YyZmJYxGU6lRzFajGN7eaM0xk1tLX+KFr1gqzI3UYEhgx1BHEaTFedABpnQ/4/8AprXxd23cz3jbys1wQFIVB1WZgFA6sdQCDHdWecMjfeg+Bj0g/OtVms1zC/M1dI89kuHHTvcN1MqWcp1I95weBUaAKZPeK2tp3sG+2MLfvXEbD5WTMwItG7bBKjM2jCWWTwGk8aFfZnslLmLAZkuLlclZZTKwQYMZtY010OtGPte2G13CW7qFQthjmDEKMtzKunLRgunfXnJZo4tpNvUir6NfddC96PrRfvpuXbxNsXbNm309shlIATpFHvWyRAkjgToCByJrit3Y2IxN8Kix0asHZgUt2ALrjrT7mg93U66A1cwm+2PTC2rPTIbFs+8M5zLplttcYBSF5LPZMwKt7ytj8ThUu2g1yywljazMcxc24gCS2YakA8ta600rQ9tVnlZ6ejtVYx9P1FZG9W84KJhbRNy3ZgNcbjdZRHAe6o1gT2a1b2FvPduItkW3u3GOUZCcxWNFnuAJmRAHdQVbw665nykcgpJnsPACjncTYjvea3hMULV42zmFwMA6NBBTKNTBBIPb41JXsgj96KDSHPtyI9gbq4zG9MUazhQCEZtbjuwUQpcEzAiTPE8DrWtuNu3fwe0Ml+2QegujpBLJc/aoeq3ZBHVMHUyKCsdt3GbGxr2luB1K2mdNRbuE2lBZR90yGEjs4GrOF9sWLu3ofKis2gAJygmAOImBz50qWJs+F+jiNUwP3nbpNBduxt3KhMxOg5GT2cyfCoNr/wD2t3/Y3P8Ahmo9m7EW2c7O925+NyDHcoGij499T7WE2Lv+zufyGvHEsBDWdOqhrQLgOK2VcTB3wbtoZGXNbzEs05D1YEaSs68j2UH5DMDUns1nuHbV3am0i9xyCVV/unTkAZ1MDTtqO3hmVS+YQMuaGlgGMDQaeU+IFe9jO42jxSZDvV1DNNw+HuIwbI2hn3TXZv7cl7dprOawy21C21jo9SS4IIkHRAI5CuMMq5j70eU0WYq5g3t4Rs79IEcXwYACWzCtHNyeQOsVay024cElzd4AA8fnoiTbXtBxGXoy/SNcYgoIAAg6fu68I17TW1sjb1qwue6VzMiqwslgwge4TExoAcok8eFDu1bKJhjKsXa85QqGDtIUB4yiUjPxgHNroKgW5duXbd609sqLQQrlZzCErHRgMGjUAg5QRxFUfOGvrh7oNg3m73FdHte1awAAVfhytXP0pVgWNrYfKJ6GecMg8oy+VKrc6j6PVAwyA1Z8Qg85b9u7hWGtxC1pvw3rQLJ4BhnQ/nHZXPMwIo0tN+0Uj8Q+YoQNtJI6QQCfutMT4fWpA6hRXott4e5xI392uYGnb8yUmOudYafdqJDz5HiK8e6LjHULqSJMadk8jpXi2GHIHwKn5GnNoCiuTO10shcwEjqVyxhyyOZkIgPm1xFAHqfSocehCoZMFDpJiQzL9BV/BvltwwjPfsqZ/Cgdj8XSquPf9ha7jcU+RQ/81W1XN33iSuuvL+lQt3CD1SR4fKtHD3SrZpEkGeGoyyZA4aTHnWVaPGrw0QntUjzkD5NWjDg8oHDhn4Jsjvp3Spb903EJzOYI4ngpHGBoNQfUVRFjzqVHI1BIMcjBpoxRB60EflE+og/Gkuc67Jvtz9U5vJurh6f0iHcPb32TGWyIyO4t3JE9RmAMdkdVvKK7vvThlfZmLRhMYd38GUO4I7wyKfKvmbB4vI4bKGhg2UzBIMxpr3V9I7yYxTsvF3laVfCkqeUXLIgacffHrWTkBy/LVnu152hI4VkuJbjYn/6vKNM1u4scASQCBp4T5Vh4lyHU9yT4wrfpT93MVkxdtwYylj6I36U3a9nJeyn7qWh59DboBgExd0j0/wDUzfIArgorkEGD6/8AinW3zQFksNCADqDHDt1E1FmqBH1P9aVoVA4Z5arRvMejQDiS7epCD+Q1DctkcVI8QafjBBVfwog/yhj/AJmNNtiOEjw09atRSYi2s/nztWhu/tf7Pet3f/Suoxj8Oqt6qSK637U9tdDglVTreuBVMkQqqXzCCNfc7ta4iMSxEad8KonxgUd797W+04LZhmWYXA35l6K0fiJ864eOwokxUMhHEg9wsehWreG7Q6PdCm0tovdYm7FxhIzNnzeWVgB4ARXRt2d6mGyOiw56O5bvBGYdYi3cFy6XGedSEde48K5lj4N25lkdd48Axj6UWeyzGoly6bkFC+HRgWCAC5eKF2J0AUM3qBzrViIWvYw1o5pHiB7oHjWiCAogeHyitnYe22w+Iw2JBPUKhu9bbZSD/wC0yisjFqFuOq+6rsF1nQMQNeegGtEO4thWx+FVlFxDeQsrAFf2isDIOhAKofIU7EkBji7MUfRQEI59s2BtdNhcQQWzKVfrFVZAcySVUtPWfUchGnEAGKxNkRlN+Oy2bdpYI5Qs+ZWdKN/bTtKXNkfcGGJ8W+06Dyy1zBLn9f8Ams+zQW4RgPR7mlU1ea+o928ct7CWLinMGtJrMmQoBBMCSCCDoKtbR/1Nz8j/AMpoU9kV0NsqxAiDcB7z0ra/EUWY3/Vv+Rv5TXi5m7k7m9BPqmWvmnd7eJ8Jcz21tMTA/a21uADun3ePERWftG8Wcu0A3CXIAhRmZiYHITwqq79541s47d670SXgk2+jU6cVCqJJHGOJkTXvC8MoE1Z8SrS1ZyzWXcUAxrp3D9amtYw5ABEhm4gNAyqOY8eFQ4hutP7oPwFRpc6nmT8BT9dUuQ7ri1ooWjHC46w2CAu27TXReBDXWu21ZMkupFrVwGy6SImquIxCkfsnsWgdGt2hfC8uZtl2zdhJiNONZf2h1RbTKsyuXOoaM8NqZOXQzEc60lw10CPtFpAOS5/WEQClOLRVmkyCGWWzG0muNq9s5yttQMUqAT1egZ41P3mQE9uteVmi3c//AHE/+T9K8qm8zp8lc7OnP7PMK7afrDuZf5hQTd4nxPzoutdVrYAkllMeYoTxiwzjsZh6MRV4OK6+3vuZ3+ygWpFqNakFawvNKyLpyrqcqsT4GF/Sp8eP2cfhv3P8yrH8hqot0jhHbqAfnT7uILLcDaksr8hwlToPz0DolEHeBVW0au32i2o/dB/xMx+QWqCVbxr6kcgQv+FYrXAd2N57vG/wEXi3BKajvDSa9mm3joKylWCaldO3Q3mu46ymyjaHRFU6S6GbMtm2UkRESQgSZ4vXMENdE9mO3Bh7d6ElyyawJygGBqdBOY+dY8bI9kDjHrw7+K0QwumeGMFlCmw9l5sa9oMIXpxmPABEcZjHIDWoNsYzpbzOAI0AInVVXIp14EqB517jkaxfuQ4l+kEIZIW4SCraaGDFUHPKrxi6cehCQFh3DqEs3oKjwlvM6r+JgP8AEY+tNuHlVjZKftMx4IGc/wAI6vq2UedOKU7JpKnc5zcfln0/iYkfAGkG4CvVtlbKg/eYufBeovx6SokOs1YaJbVEW1Na+Av57uEQ8FuT63ELfBRWIGrS2ffCDOfeUOEH7zrlk9kAk+IFKkbbfT0TlB0h4niZPrrVvYePVLWKV9ekshV/Ot606nyCtWa76Gm2DxqPaHCj8pQJ7RPf8qMfZJeB2pZUqDIeDrxS2zKeziKCwaK/ZXfNvHrdC5slu4YmPeGT/mrNjG70D2joKbDG6RwYzMldY9oO5lm4lzFdVWW27XcxYhwmHupaABOVSGZTMcu2uAnTWup+1PflrtkYVVy5iGu9YHRdVUwBEmG1/CK5Rcesmy4pY4f8p6gOgBGWN0byx2o1X0L7Gv8A8Vb/ANpd/wCIaM8V7jflb5GgTcTbK4XZ+HtG2xITMx6vvXCXPP8AejyrdffBCCOjfUEfd5+dedxGDlfM54GRJ9VsGz8TX2ei+bwImRRdvbtJkW3ZRoToQjae992R+HRY9e2sbePCgYk2091Co48CQJJkzz5dlZ+MuRpmLROpnXU668J7K9dyIkc1x0Fmu1ZJt5riCKOngosZx/gX5Vr7t3lVCT0ejSA6Wm4DiCylh5MKxMWdT3AD0AFdC3Z3byWbbdLlZhmKm3mALcPHSKM0m40Ut2GwwnnIIsD5wQVtrFu7u2sFpkCBp2dg86WHxZgQFJ7YzH/NNF9/cfMSTdmTP3wOP4cpAqNtzDOt0nuM/wDRVecM+BB+BxW8aaavrQ02Kb8C/wC7H6V5RKdzh+Ierf8ATSo85Z8CpzDFfwPgVm4Ozdd81tGaDMhSQI7TwAHaaGdtMDfuFfda5cIPaC54VZx+3sTiNL1+7dH4WdivdCzHwr3eLCC0bKc1tDN+YsSfj8qcGiNwbeqbisQ7GxmQigz3P9LKFOBpgNOJp65Cnt9vdUb5lJBESOY5HXnVnZ2FN24lsfeYA9w5n0mjm/upYYlnaSeJLkcKTNKGEArp4LZkmLY57SMiBnp79S57YWWUdrD4kVNiRqe9jUjqiYmEMotzQ9oDcaivPIB4an5CuhHRgvrP/X8rkytLZN08P7TCabfOg86Qpt7lWYqwXimi3cWyWa7xjKsx2yY+tCAroHs1EJeblKifAEn5is8//GV1tkj/AG2Hov0KG94cMtu85h1Jdve4MCdCukx61nYPBtddVUSWOg+Z8AK0d4cMRdz9It8uM2ZTmy5jorDgrAfd5UWbk7HFlOmfW5cGn7qHl4nn6UHO5Ng6UYMLzzFuDftsk9l9SHsduXdZ/wBmAFgAZiQTAEk6cSZPnWRsZytwqQMpEXARPVVgdI1BkCIPGJ0rrd7aCAHMdI1/rlXLMTbtq1w2/dLHLqT1Z01Ov/iq4dzn5FaNt4OKBoLBW9eV+g6lFjL+djoB2AcFAEADwEVWutAqQCru1d3rlq0l06z74/BJ6s+I9DpWlzgKC4sOHe9pcwWGjNYoqyg6seJqBaJbG7F3KJQ8AQVdCIPbOtUc5rdUyPDyzXybSa6FjXdnsLIux1M+Se8CfSqtsV0Fdnu+H+zvbCIANeqTMzm0mDPPvqphtzFU+8SJBiBy7xqPKkcu2za7DtizODTGNRneVHjqhW3sxmtNcXUBgoEEkk6kgdg7e+i/2dtbto+YRdZuenUA0A85NatjYtsGQCP43PzNaFvCL/RpD5t4UurhNkHDua9xFjvvr4UhXa+6d29fuXJtwzEiGMxymV7AOdQWPZ+595wO4dYH5Ucrh1/o1IMOvf61XlX1VrQdmYUvLyCSeteYa44UAhZHZIHpJqee2mLbFOjvpdLbQ4LO3jvLbw1xyBOWBoPebQfOuV2BLCeA1PgNaNPaFjurbtA8ZY+Wg+Z9KDUSEY8yQoHbOp+Q9a3RN3Y+1eW2nJv4oM4NF+/4VO68nx1rsmyR+wtSdejT+UVx17Dg6o3mprp+yN5Ld0BRKsF1UqQBGmhiKXPnRCbsb6XuD8ia146rcI76Y3jUBxPf8KacRWQkL1QYVJl76VQdPSqtq+6VzjdXZhvXxpKp1j4/dHr8qt79YEo6PGjLl81M/I/Ctrc3CdHYzc7hzfwjRfqfOpN87ZuYVuZUq3oYPwJrW+W5ge5ecZs/d2YQRmRve48lzcU4mmU4VvC8giXczDhrrdqpI8yAaMRhBzANA26uKdLp6NSxKxAjtHaRRwC5GumnbWDEj67XudhPacNu0bBPDLxQbvNsNLThlJGck5YECOMGZ58I86xnKww5g6d+o+gNam8WML3WEmE0HPXnWQ6aAjn8xXTwxc2I3nl5fKXj9omN2KdyeQvz4+6ateXkIOojQHyIkfCrGEwhuOqLxYhR50Rb7bDyBLqKcgVUbuK6KT4jTypL5ACG9KMOEdJC+YaNr+/BCIFH24BP2e6ORcg/4AKAZou3G22qfsGBl2JVhwkgaHs4caXOCWZLbsd7GYob51sd5W+m69tRCPcUdmYMP8wNT4fYWQiHeOzqgHxha0yIpjOawco6qteybgcOHb7WAHsQrvnfNpUQAw0lusJ04COMfChG9jZ0CwPWijfTaGZltaDKA0xrJkceQih+7sm4BMKy9qlT/LNdCDJgXitsu3sW7O6odnUibcbZKXFN99SGKqOQgDreOtEm37y2sNcYjMMsQRoc2mvdrWDsLGJZsqiHU6tOhzGJ05cIq1ice7grAIPGRIPiDxrHISX2V6jBRsbhQyMi6zrPMhc6DQe6a6puu2bC2y0TGkEHQExMc4ig5t0gxmSJ7BpW7snCXLUDpSVH3So+BnSmSyMeFzdnYLE4Way2wctR40UU9EtL7OOVUreIPOphf8ayr1G67pU4sivRaFRi5Xoapkq0U82u+l0ffXmbvpEVFXNIoe2o2zdtOCUxrelBXCHt4diPfYMCuixqD2zMisn+ybiIKgjUEFontgjQ8OdGfR/1NNaxVxK8CgVjl2bhZXmR4zPWfysHCbPug/tHzcOA4Rzq/bsxV3oq8KUsuJWyOBkY3W33m/VQAmnZ6cRTStVtO3V70lKvIpVFKXtmFAA4AQO4DhXmMs9JbdNOspX1BFSZ/wCor3pBRUc0EVS4/ctlSQdCCQfEca9Aq5te/wBJfuPES5geGg+VVK7DTYBK+WStDXlrcwCUQbj64mO1G+EGjfaTdHadxxVSR40EbkWycQSPuo3xIFG2IMqQQCDoQeBHZWHEEb69tsVrjgqBrM0ubXVJJM/+ajcEwCdBy5DwrWxO7d4OSqgiTAzRAJ0pg2BdnrW3I7mtn41vbiG1ka715CTZmKYc4ye4q5udhQLhutwUQv5jxPkPnRLtDHo1tkYEhgQQO/xrDwWz7wAXIVUfiZZ/y1fXZrczWCZ1vu17HZkRjwwjDCOmxVlBt7YlwHqgkcjz+daWwFexczGyzH8skeHZRRawUVbt4c0ecGqOaU3YUbXh7HFpGfD3T1x8gEgju7K9a9NPWxXv2esy74BHFUMTgLdwy6Kx7SKqndzD/wDpgeEj5Gtj7PSFmiHEaFLdh4n5uaD3BZKbAsj7vqWPzNXlsDlU5sUuj7qhcTqUY4Y4/saB2BMFun5aQSnhKonUkJpwJpZDXuU0UE6vc1Rh69zVEKThe76lF6q9OmigWhSm7XiuajL003DQU3VZLzTc3hUObvrwtUtTdUuYUw+FRmmZqCsGqVhUbU0mmk0FalJNKo58a8qIqYuKWcUqVRGkFbxbsLbDXUeBzQydSeR/X1oYilSrpYdxLc18/wBuYeOCcCMVYtGm6d22EyhAr821OYDXU8vDhRAGpUqz4loa/Jej2FO6XC/VWRrIdidNeivKVZ13FIiinKg5UqVQIFPW1Ui2aVKilFxTgnjSyilSqIWlkpZe6lSooWvAs616BSpUEUujpdHHOvaVRCylkHbSZKVKjWShKjCSad0FKlQARLiEwsQeVIiaVKgrcLTW040hFKlUV+FrxjTC1KlQKsAkFqM0qVQqJpc0ppUqHFBLNSpUqraZS//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334188063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duotone>
              <a:schemeClr val="accent1">
                <a:shade val="45000"/>
                <a:satMod val="135000"/>
              </a:schemeClr>
              <a:prstClr val="white"/>
            </a:duotone>
          </a:blip>
          <a:stretch>
            <a:fillRect/>
          </a:stretch>
        </p:blipFill>
        <p:spPr>
          <a:xfrm>
            <a:off x="1" y="0"/>
            <a:ext cx="12192000" cy="6858000"/>
          </a:xfrm>
          <a:prstGeom prst="rect">
            <a:avLst/>
          </a:prstGeom>
        </p:spPr>
      </p:pic>
      <p:graphicFrame>
        <p:nvGraphicFramePr>
          <p:cNvPr id="4" name="Αντικείμενο 3"/>
          <p:cNvGraphicFramePr>
            <a:graphicFrameLocks noChangeAspect="1"/>
          </p:cNvGraphicFramePr>
          <p:nvPr>
            <p:extLst>
              <p:ext uri="{D42A27DB-BD31-4B8C-83A1-F6EECF244321}">
                <p14:modId xmlns:p14="http://schemas.microsoft.com/office/powerpoint/2010/main" val="165914111"/>
              </p:ext>
            </p:extLst>
          </p:nvPr>
        </p:nvGraphicFramePr>
        <p:xfrm>
          <a:off x="480291" y="286326"/>
          <a:ext cx="3058225" cy="3918527"/>
        </p:xfrm>
        <a:graphic>
          <a:graphicData uri="http://schemas.openxmlformats.org/presentationml/2006/ole">
            <mc:AlternateContent xmlns:mc="http://schemas.openxmlformats.org/markup-compatibility/2006">
              <mc:Choice xmlns:v="urn:schemas-microsoft-com:vml" Requires="v">
                <p:oleObj spid="_x0000_s11698" name="Acrobat Document" r:id="rId4" imgW="8019726" imgH="11344084" progId="AcroExch.Document.11">
                  <p:embed/>
                </p:oleObj>
              </mc:Choice>
              <mc:Fallback>
                <p:oleObj name="Acrobat Document" r:id="rId4" imgW="8019726" imgH="11344084" progId="AcroExch.Document.11">
                  <p:embed/>
                  <p:pic>
                    <p:nvPicPr>
                      <p:cNvPr id="0" name=""/>
                      <p:cNvPicPr/>
                      <p:nvPr/>
                    </p:nvPicPr>
                    <p:blipFill>
                      <a:blip r:embed="rId5"/>
                      <a:stretch>
                        <a:fillRect/>
                      </a:stretch>
                    </p:blipFill>
                    <p:spPr>
                      <a:xfrm>
                        <a:off x="480291" y="286326"/>
                        <a:ext cx="3058225" cy="3918527"/>
                      </a:xfrm>
                      <a:prstGeom prst="rect">
                        <a:avLst/>
                      </a:prstGeom>
                    </p:spPr>
                  </p:pic>
                </p:oleObj>
              </mc:Fallback>
            </mc:AlternateContent>
          </a:graphicData>
        </a:graphic>
      </p:graphicFrame>
      <p:sp>
        <p:nvSpPr>
          <p:cNvPr id="5" name="Ορθογώνιο 4"/>
          <p:cNvSpPr/>
          <p:nvPr/>
        </p:nvSpPr>
        <p:spPr>
          <a:xfrm>
            <a:off x="5410200" y="674914"/>
            <a:ext cx="6368143" cy="2308324"/>
          </a:xfrm>
          <a:prstGeom prst="rect">
            <a:avLst/>
          </a:prstGeom>
        </p:spPr>
        <p:txBody>
          <a:bodyPr wrap="square">
            <a:spAutoFit/>
          </a:bodyPr>
          <a:lstStyle/>
          <a:p>
            <a:pPr algn="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p>
          <a:p>
            <a:pPr algn="r"/>
            <a:endParaRPr lang="el-GR" sz="3600" b="1" dirty="0">
              <a:solidFill>
                <a:schemeClr val="tx2">
                  <a:lumMod val="25000"/>
                </a:schemeClr>
              </a:solidFill>
              <a:latin typeface="Bookman Old Style" panose="02050604050505020204" pitchFamily="18" charset="0"/>
            </a:endParaRPr>
          </a:p>
          <a:p>
            <a:pPr algn="ctr"/>
            <a:r>
              <a:rPr lang="el-GR" b="1" dirty="0" smtClean="0">
                <a:solidFill>
                  <a:schemeClr val="tx2">
                    <a:lumMod val="10000"/>
                  </a:schemeClr>
                </a:solidFill>
                <a:latin typeface="Bookman Old Style" panose="02050604050505020204" pitchFamily="18" charset="0"/>
              </a:rPr>
              <a:t>              </a:t>
            </a:r>
            <a:r>
              <a:rPr lang="el-GR" sz="2400" b="1" dirty="0" smtClean="0">
                <a:solidFill>
                  <a:srgbClr val="002060"/>
                </a:solidFill>
                <a:latin typeface="Calibri" panose="020F0502020204030204" pitchFamily="34" charset="0"/>
              </a:rPr>
              <a:t>21 – 24 Νοεμβρίου  2013 </a:t>
            </a:r>
          </a:p>
          <a:p>
            <a:pPr algn="ctr"/>
            <a:r>
              <a:rPr lang="el-GR" sz="2400" b="1" dirty="0" smtClean="0">
                <a:solidFill>
                  <a:srgbClr val="002060"/>
                </a:solidFill>
                <a:latin typeface="Calibri" panose="020F0502020204030204" pitchFamily="34" charset="0"/>
              </a:rPr>
              <a:t>               Κινηματογραφικό συμπόσιο      «</a:t>
            </a:r>
            <a:r>
              <a:rPr lang="en-US" sz="2400" b="1" dirty="0" smtClean="0">
                <a:solidFill>
                  <a:srgbClr val="002060"/>
                </a:solidFill>
                <a:latin typeface="Calibri" panose="020F0502020204030204" pitchFamily="34" charset="0"/>
              </a:rPr>
              <a:t>CINE </a:t>
            </a:r>
            <a:r>
              <a:rPr lang="el-GR" sz="2400" b="1" dirty="0" smtClean="0">
                <a:solidFill>
                  <a:srgbClr val="002060"/>
                </a:solidFill>
                <a:latin typeface="Calibri" panose="020F0502020204030204" pitchFamily="34" charset="0"/>
              </a:rPr>
              <a:t>συν Ναύπλιο»</a:t>
            </a:r>
            <a:endParaRPr lang="el-GR" sz="2400" b="1" dirty="0">
              <a:solidFill>
                <a:srgbClr val="002060"/>
              </a:solidFill>
              <a:latin typeface="Calibri" panose="020F0502020204030204" pitchFamily="34" charset="0"/>
            </a:endParaRPr>
          </a:p>
        </p:txBody>
      </p:sp>
      <p:sp>
        <p:nvSpPr>
          <p:cNvPr id="6" name="Ορθογώνιο 5"/>
          <p:cNvSpPr/>
          <p:nvPr/>
        </p:nvSpPr>
        <p:spPr>
          <a:xfrm>
            <a:off x="480291" y="4343400"/>
            <a:ext cx="10917052" cy="2215991"/>
          </a:xfrm>
          <a:prstGeom prst="rect">
            <a:avLst/>
          </a:prstGeom>
        </p:spPr>
        <p:txBody>
          <a:bodyPr wrap="square">
            <a:spAutoFit/>
          </a:bodyPr>
          <a:lstStyle/>
          <a:p>
            <a:pPr algn="just">
              <a:spcAft>
                <a:spcPts val="0"/>
              </a:spcAft>
              <a:tabLst>
                <a:tab pos="542925" algn="l"/>
              </a:tabLst>
            </a:pPr>
            <a:endParaRPr lang="el-GR" dirty="0">
              <a:latin typeface="Arial" panose="020B0604020202020204" pitchFamily="34" charset="0"/>
              <a:ea typeface="Batang" panose="02030600000101010101" pitchFamily="18" charset="-127"/>
            </a:endParaRPr>
          </a:p>
          <a:p>
            <a:pPr algn="just">
              <a:spcAft>
                <a:spcPts val="0"/>
              </a:spcAft>
              <a:tabLst>
                <a:tab pos="542925" algn="l"/>
              </a:tabLst>
            </a:pPr>
            <a:r>
              <a:rPr lang="el-GR" sz="2000" dirty="0" smtClean="0">
                <a:solidFill>
                  <a:srgbClr val="002060"/>
                </a:solidFill>
                <a:latin typeface="Calibri" panose="020F0502020204030204" pitchFamily="34" charset="0"/>
                <a:ea typeface="Batang" panose="02030600000101010101" pitchFamily="18" charset="-127"/>
              </a:rPr>
              <a:t>       Το </a:t>
            </a:r>
            <a:r>
              <a:rPr lang="el-GR" sz="2000" b="1" dirty="0">
                <a:solidFill>
                  <a:srgbClr val="002060"/>
                </a:solidFill>
                <a:latin typeface="Calibri" panose="020F0502020204030204" pitchFamily="34" charset="0"/>
                <a:ea typeface="Batang" panose="02030600000101010101" pitchFamily="18" charset="-127"/>
              </a:rPr>
              <a:t>Τμήμα Θεατρικών Σπουδών της Σχολής Καλών Τεχνών του Πανεπιστημίου Πελοποννήσου </a:t>
            </a:r>
            <a:r>
              <a:rPr lang="el-GR" sz="2000" dirty="0">
                <a:solidFill>
                  <a:srgbClr val="002060"/>
                </a:solidFill>
                <a:latin typeface="Calibri" panose="020F0502020204030204" pitchFamily="34" charset="0"/>
                <a:ea typeface="Batang" panose="02030600000101010101" pitchFamily="18" charset="-127"/>
              </a:rPr>
              <a:t>σε συνεργασία με το Τμήμα Κινηματογράφου της Σχολής Καλών Τεχνών του Αριστοτελείου Πανεπιστημίου </a:t>
            </a:r>
            <a:r>
              <a:rPr lang="el-GR" sz="2000" dirty="0" smtClean="0">
                <a:solidFill>
                  <a:srgbClr val="002060"/>
                </a:solidFill>
                <a:latin typeface="Calibri" panose="020F0502020204030204" pitchFamily="34" charset="0"/>
                <a:ea typeface="Batang" panose="02030600000101010101" pitchFamily="18" charset="-127"/>
              </a:rPr>
              <a:t>οργάνωσαν </a:t>
            </a:r>
            <a:r>
              <a:rPr lang="el-GR" sz="2000" dirty="0">
                <a:solidFill>
                  <a:srgbClr val="002060"/>
                </a:solidFill>
                <a:latin typeface="Calibri" panose="020F0502020204030204" pitchFamily="34" charset="0"/>
                <a:ea typeface="Batang" panose="02030600000101010101" pitchFamily="18" charset="-127"/>
              </a:rPr>
              <a:t>το </a:t>
            </a:r>
            <a:r>
              <a:rPr lang="el-GR" sz="2000" b="1" dirty="0">
                <a:solidFill>
                  <a:srgbClr val="002060"/>
                </a:solidFill>
                <a:latin typeface="Calibri" panose="020F0502020204030204" pitchFamily="34" charset="0"/>
                <a:ea typeface="Batang" panose="02030600000101010101" pitchFamily="18" charset="-127"/>
              </a:rPr>
              <a:t>1</a:t>
            </a:r>
            <a:r>
              <a:rPr lang="el-GR" sz="2000" b="1" baseline="30000" dirty="0">
                <a:solidFill>
                  <a:srgbClr val="002060"/>
                </a:solidFill>
                <a:latin typeface="Calibri" panose="020F0502020204030204" pitchFamily="34" charset="0"/>
                <a:ea typeface="Batang" panose="02030600000101010101" pitchFamily="18" charset="-127"/>
              </a:rPr>
              <a:t>Ο </a:t>
            </a:r>
            <a:r>
              <a:rPr lang="el-GR" sz="2000" b="1" dirty="0">
                <a:solidFill>
                  <a:srgbClr val="002060"/>
                </a:solidFill>
                <a:latin typeface="Calibri" panose="020F0502020204030204" pitchFamily="34" charset="0"/>
                <a:ea typeface="Batang" panose="02030600000101010101" pitchFamily="18" charset="-127"/>
              </a:rPr>
              <a:t> Πανελλήνιο Κινηματογραφικό Συμπόσιο «</a:t>
            </a:r>
            <a:r>
              <a:rPr lang="en-GB" sz="2000" b="1" dirty="0">
                <a:solidFill>
                  <a:srgbClr val="002060"/>
                </a:solidFill>
                <a:latin typeface="Calibri" panose="020F0502020204030204" pitchFamily="34" charset="0"/>
                <a:ea typeface="Batang" panose="02030600000101010101" pitchFamily="18" charset="-127"/>
              </a:rPr>
              <a:t>CINE</a:t>
            </a:r>
            <a:r>
              <a:rPr lang="el-GR" sz="2000" b="1" dirty="0">
                <a:solidFill>
                  <a:srgbClr val="002060"/>
                </a:solidFill>
                <a:latin typeface="Calibri" panose="020F0502020204030204" pitchFamily="34" charset="0"/>
                <a:ea typeface="Batang" panose="02030600000101010101" pitchFamily="18" charset="-127"/>
              </a:rPr>
              <a:t> συν Ναύπλιο» </a:t>
            </a:r>
            <a:r>
              <a:rPr lang="el-GR" sz="2000" dirty="0">
                <a:solidFill>
                  <a:srgbClr val="002060"/>
                </a:solidFill>
                <a:latin typeface="Calibri" panose="020F0502020204030204" pitchFamily="34" charset="0"/>
                <a:ea typeface="Batang" panose="02030600000101010101" pitchFamily="18" charset="-127"/>
              </a:rPr>
              <a:t>που </a:t>
            </a:r>
            <a:r>
              <a:rPr lang="el-GR" sz="2000" dirty="0" smtClean="0">
                <a:solidFill>
                  <a:srgbClr val="002060"/>
                </a:solidFill>
                <a:latin typeface="Calibri" panose="020F0502020204030204" pitchFamily="34" charset="0"/>
                <a:ea typeface="Batang" panose="02030600000101010101" pitchFamily="18" charset="-127"/>
              </a:rPr>
              <a:t>πραγματοποιήθηκε στο </a:t>
            </a:r>
            <a:r>
              <a:rPr lang="el-GR" sz="2000" b="1" dirty="0">
                <a:solidFill>
                  <a:srgbClr val="002060"/>
                </a:solidFill>
                <a:latin typeface="Calibri" panose="020F0502020204030204" pitchFamily="34" charset="0"/>
                <a:ea typeface="Batang" panose="02030600000101010101" pitchFamily="18" charset="-127"/>
              </a:rPr>
              <a:t>Ναύπλιο </a:t>
            </a:r>
            <a:r>
              <a:rPr lang="el-GR" sz="2000" dirty="0">
                <a:solidFill>
                  <a:srgbClr val="002060"/>
                </a:solidFill>
                <a:latin typeface="Calibri" panose="020F0502020204030204" pitchFamily="34" charset="0"/>
                <a:ea typeface="Batang" panose="02030600000101010101" pitchFamily="18" charset="-127"/>
              </a:rPr>
              <a:t>στις </a:t>
            </a:r>
            <a:r>
              <a:rPr lang="el-GR" sz="2000" b="1" dirty="0">
                <a:solidFill>
                  <a:srgbClr val="002060"/>
                </a:solidFill>
                <a:latin typeface="Calibri" panose="020F0502020204030204" pitchFamily="34" charset="0"/>
                <a:ea typeface="Batang" panose="02030600000101010101" pitchFamily="18" charset="-127"/>
              </a:rPr>
              <a:t>21-24 Νοεμβρίου 2013</a:t>
            </a:r>
            <a:r>
              <a:rPr lang="el-GR" sz="2000" dirty="0">
                <a:solidFill>
                  <a:srgbClr val="002060"/>
                </a:solidFill>
                <a:latin typeface="Calibri" panose="020F0502020204030204" pitchFamily="34" charset="0"/>
                <a:ea typeface="Batang" panose="02030600000101010101" pitchFamily="18" charset="-127"/>
              </a:rPr>
              <a:t> και </a:t>
            </a:r>
            <a:r>
              <a:rPr lang="el-GR" sz="2000" dirty="0" smtClean="0">
                <a:solidFill>
                  <a:srgbClr val="002060"/>
                </a:solidFill>
                <a:latin typeface="Calibri" panose="020F0502020204030204" pitchFamily="34" charset="0"/>
                <a:ea typeface="Batang" panose="02030600000101010101" pitchFamily="18" charset="-127"/>
              </a:rPr>
              <a:t>τελούσε </a:t>
            </a:r>
            <a:r>
              <a:rPr lang="el-GR" sz="2000" dirty="0">
                <a:solidFill>
                  <a:srgbClr val="002060"/>
                </a:solidFill>
                <a:latin typeface="Calibri" panose="020F0502020204030204" pitchFamily="34" charset="0"/>
                <a:ea typeface="Batang" panose="02030600000101010101" pitchFamily="18" charset="-127"/>
              </a:rPr>
              <a:t>υπό την αιγίδα του Δήμου </a:t>
            </a:r>
            <a:r>
              <a:rPr lang="el-GR" sz="2000" dirty="0" err="1" smtClean="0">
                <a:solidFill>
                  <a:srgbClr val="002060"/>
                </a:solidFill>
                <a:latin typeface="Calibri" panose="020F0502020204030204" pitchFamily="34" charset="0"/>
                <a:ea typeface="Batang" panose="02030600000101010101" pitchFamily="18" charset="-127"/>
              </a:rPr>
              <a:t>Ναυπλιέων</a:t>
            </a:r>
            <a:r>
              <a:rPr lang="el-GR" sz="2000" dirty="0" smtClean="0">
                <a:solidFill>
                  <a:srgbClr val="002060"/>
                </a:solidFill>
                <a:latin typeface="Calibri" panose="020F0502020204030204" pitchFamily="34" charset="0"/>
                <a:ea typeface="Batang" panose="02030600000101010101" pitchFamily="18" charset="-127"/>
              </a:rPr>
              <a:t>, της </a:t>
            </a:r>
            <a:r>
              <a:rPr lang="el-GR" sz="2000" dirty="0">
                <a:solidFill>
                  <a:srgbClr val="002060"/>
                </a:solidFill>
                <a:latin typeface="Calibri" panose="020F0502020204030204" pitchFamily="34" charset="0"/>
                <a:ea typeface="Times New Roman" panose="02020603050405020304" pitchFamily="18" charset="0"/>
              </a:rPr>
              <a:t>Περιφέρειας Πελοποννήσου – Περιφερειακής Ενότητας Αργολίδας και του Κέντρου Ευρωπαϊκής Πληροφόρησης </a:t>
            </a:r>
            <a:r>
              <a:rPr lang="en-GB" sz="2000" dirty="0">
                <a:solidFill>
                  <a:srgbClr val="002060"/>
                </a:solidFill>
                <a:latin typeface="Calibri" panose="020F0502020204030204" pitchFamily="34" charset="0"/>
                <a:ea typeface="Times New Roman" panose="02020603050405020304" pitchFamily="18" charset="0"/>
              </a:rPr>
              <a:t>Europe Direct</a:t>
            </a:r>
            <a:r>
              <a:rPr lang="el-GR" sz="2000" dirty="0">
                <a:solidFill>
                  <a:srgbClr val="002060"/>
                </a:solidFill>
                <a:latin typeface="Calibri" panose="020F0502020204030204" pitchFamily="34" charset="0"/>
                <a:ea typeface="Times New Roman" panose="02020603050405020304" pitchFamily="18" charset="0"/>
              </a:rPr>
              <a:t> Περιφέρειας Πελοποννήσου</a:t>
            </a:r>
            <a:endParaRPr lang="el-GR" sz="2000" dirty="0">
              <a:solidFill>
                <a:srgbClr val="002060"/>
              </a:solidFill>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28846752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0" y="0"/>
            <a:ext cx="12191999" cy="6858000"/>
          </a:xfrm>
          <a:prstGeom prst="rect">
            <a:avLst/>
          </a:prstGeom>
        </p:spPr>
      </p:pic>
      <p:sp>
        <p:nvSpPr>
          <p:cNvPr id="5" name="Ορθογώνιο 4"/>
          <p:cNvSpPr/>
          <p:nvPr/>
        </p:nvSpPr>
        <p:spPr>
          <a:xfrm>
            <a:off x="5410200" y="674914"/>
            <a:ext cx="6368143" cy="1846659"/>
          </a:xfrm>
          <a:prstGeom prst="rect">
            <a:avLst/>
          </a:prstGeom>
        </p:spPr>
        <p:txBody>
          <a:bodyPr wrap="square">
            <a:spAutoFit/>
          </a:bodyPr>
          <a:lstStyle/>
          <a:p>
            <a:pPr algn="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endParaRPr lang="el-GR" sz="3600" b="1" dirty="0">
              <a:solidFill>
                <a:schemeClr val="tx2">
                  <a:lumMod val="25000"/>
                </a:schemeClr>
              </a:solidFill>
              <a:latin typeface="Bookman Old Style" panose="02050604050505020204" pitchFamily="18" charset="0"/>
            </a:endParaRPr>
          </a:p>
          <a:p>
            <a:pPr algn="ctr"/>
            <a:r>
              <a:rPr lang="el-GR" b="1" dirty="0" smtClean="0">
                <a:solidFill>
                  <a:schemeClr val="tx2">
                    <a:lumMod val="25000"/>
                  </a:schemeClr>
                </a:solidFill>
                <a:latin typeface="Bookman Old Style" panose="02050604050505020204" pitchFamily="18" charset="0"/>
              </a:rPr>
              <a:t>             </a:t>
            </a:r>
          </a:p>
          <a:p>
            <a:pPr algn="ctr"/>
            <a:r>
              <a:rPr lang="el-GR" b="1" dirty="0" smtClean="0">
                <a:solidFill>
                  <a:srgbClr val="002060"/>
                </a:solidFill>
                <a:latin typeface="Bookman Old Style" panose="02050604050505020204" pitchFamily="18" charset="0"/>
              </a:rPr>
              <a:t>21 – 24 Νοεμβρίου  2013</a:t>
            </a:r>
          </a:p>
          <a:p>
            <a:pPr algn="ctr"/>
            <a:r>
              <a:rPr lang="el-GR" b="1" dirty="0" smtClean="0">
                <a:solidFill>
                  <a:srgbClr val="002060"/>
                </a:solidFill>
                <a:latin typeface="Bookman Old Style" panose="02050604050505020204" pitchFamily="18" charset="0"/>
              </a:rPr>
              <a:t>Κινηματογραφικό συμπόσιο «</a:t>
            </a:r>
            <a:r>
              <a:rPr lang="en-US" b="1" dirty="0" smtClean="0">
                <a:solidFill>
                  <a:srgbClr val="002060"/>
                </a:solidFill>
                <a:latin typeface="Bookman Old Style" panose="02050604050505020204" pitchFamily="18" charset="0"/>
              </a:rPr>
              <a:t>CINE </a:t>
            </a:r>
            <a:r>
              <a:rPr lang="el-GR" b="1" dirty="0" smtClean="0">
                <a:solidFill>
                  <a:srgbClr val="002060"/>
                </a:solidFill>
                <a:latin typeface="Bookman Old Style" panose="02050604050505020204" pitchFamily="18" charset="0"/>
              </a:rPr>
              <a:t>συν Ναύπλιο»</a:t>
            </a:r>
          </a:p>
          <a:p>
            <a:pPr algn="ctr"/>
            <a:r>
              <a:rPr lang="el-GR" sz="2400" b="1" dirty="0" smtClean="0">
                <a:solidFill>
                  <a:srgbClr val="002060"/>
                </a:solidFill>
                <a:latin typeface="Bookman Old Style" panose="02050604050505020204" pitchFamily="18" charset="0"/>
              </a:rPr>
              <a:t>Πρόγραμμα</a:t>
            </a:r>
            <a:endParaRPr lang="el-GR" sz="2400" b="1" dirty="0">
              <a:solidFill>
                <a:srgbClr val="002060"/>
              </a:solidFill>
              <a:latin typeface="Bookman Old Style" panose="02050604050505020204" pitchFamily="18" charset="0"/>
            </a:endParaRPr>
          </a:p>
        </p:txBody>
      </p:sp>
      <p:sp>
        <p:nvSpPr>
          <p:cNvPr id="17" name="Ορθογώνιο 16"/>
          <p:cNvSpPr/>
          <p:nvPr/>
        </p:nvSpPr>
        <p:spPr>
          <a:xfrm>
            <a:off x="304800" y="4256314"/>
            <a:ext cx="11092543" cy="2585323"/>
          </a:xfrm>
          <a:prstGeom prst="rect">
            <a:avLst/>
          </a:prstGeom>
        </p:spPr>
        <p:txBody>
          <a:bodyPr wrap="square">
            <a:spAutoFit/>
          </a:bodyPr>
          <a:lstStyle/>
          <a:p>
            <a:pPr algn="just">
              <a:spcAft>
                <a:spcPts val="0"/>
              </a:spcAft>
              <a:tabLst>
                <a:tab pos="542925" algn="l"/>
              </a:tabLst>
            </a:pPr>
            <a:endParaRPr lang="el-GR" dirty="0">
              <a:latin typeface="Arial" panose="020B0604020202020204" pitchFamily="34" charset="0"/>
              <a:ea typeface="Batang" panose="02030600000101010101" pitchFamily="18" charset="-127"/>
            </a:endParaRPr>
          </a:p>
          <a:p>
            <a:pPr algn="just">
              <a:spcAft>
                <a:spcPts val="0"/>
              </a:spcAft>
              <a:tabLst>
                <a:tab pos="542925" algn="l"/>
              </a:tabLst>
            </a:pPr>
            <a:r>
              <a:rPr lang="el-GR" dirty="0" smtClean="0">
                <a:solidFill>
                  <a:schemeClr val="tx2">
                    <a:lumMod val="25000"/>
                  </a:schemeClr>
                </a:solidFill>
                <a:latin typeface="Arial" panose="020B0604020202020204" pitchFamily="34" charset="0"/>
                <a:ea typeface="Batang" panose="02030600000101010101" pitchFamily="18" charset="-127"/>
              </a:rPr>
              <a:t>     </a:t>
            </a:r>
          </a:p>
          <a:p>
            <a:pPr algn="just">
              <a:spcAft>
                <a:spcPts val="0"/>
              </a:spcAft>
              <a:tabLst>
                <a:tab pos="542925" algn="l"/>
              </a:tabLst>
            </a:pPr>
            <a:endParaRPr lang="el-GR" dirty="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smtClean="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smtClean="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smtClean="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r>
              <a:rPr lang="el-GR" dirty="0" smtClean="0">
                <a:solidFill>
                  <a:schemeClr val="tx2">
                    <a:lumMod val="25000"/>
                  </a:schemeClr>
                </a:solidFill>
                <a:latin typeface="Arial" panose="020B0604020202020204" pitchFamily="34" charset="0"/>
                <a:ea typeface="Batang" panose="02030600000101010101" pitchFamily="18" charset="-127"/>
              </a:rPr>
              <a:t>  </a:t>
            </a:r>
            <a:endParaRPr lang="el-GR" dirty="0">
              <a:solidFill>
                <a:schemeClr val="tx2">
                  <a:lumMod val="25000"/>
                </a:schemeClr>
              </a:solidFill>
              <a:effectLst/>
              <a:latin typeface="Times New Roman" panose="02020603050405020304" pitchFamily="18" charset="0"/>
              <a:ea typeface="Times New Roman" panose="02020603050405020304" pitchFamily="18" charset="0"/>
            </a:endParaRPr>
          </a:p>
        </p:txBody>
      </p:sp>
      <p:graphicFrame>
        <p:nvGraphicFramePr>
          <p:cNvPr id="10" name="Θέση περιεχομένου 9"/>
          <p:cNvGraphicFramePr>
            <a:graphicFrameLocks noGrp="1" noChangeAspect="1"/>
          </p:cNvGraphicFramePr>
          <p:nvPr>
            <p:ph idx="1"/>
            <p:extLst>
              <p:ext uri="{D42A27DB-BD31-4B8C-83A1-F6EECF244321}">
                <p14:modId xmlns:p14="http://schemas.microsoft.com/office/powerpoint/2010/main" val="1861004638"/>
              </p:ext>
            </p:extLst>
          </p:nvPr>
        </p:nvGraphicFramePr>
        <p:xfrm>
          <a:off x="179964" y="1252728"/>
          <a:ext cx="4181724" cy="5588909"/>
        </p:xfrm>
        <a:graphic>
          <a:graphicData uri="http://schemas.openxmlformats.org/presentationml/2006/ole">
            <mc:AlternateContent xmlns:mc="http://schemas.openxmlformats.org/markup-compatibility/2006">
              <mc:Choice xmlns:v="urn:schemas-microsoft-com:vml" Requires="v">
                <p:oleObj spid="_x0000_s46241" name="Έγγραφο" r:id="rId5" imgW="5276645" imgH="9013548" progId="Word.Document.12">
                  <p:embed/>
                </p:oleObj>
              </mc:Choice>
              <mc:Fallback>
                <p:oleObj name="Έγγραφο" r:id="rId5" imgW="5276645" imgH="9013548" progId="Word.Document.12">
                  <p:embed/>
                  <p:pic>
                    <p:nvPicPr>
                      <p:cNvPr id="0" name=""/>
                      <p:cNvPicPr/>
                      <p:nvPr/>
                    </p:nvPicPr>
                    <p:blipFill>
                      <a:blip r:embed="rId6"/>
                      <a:stretch>
                        <a:fillRect/>
                      </a:stretch>
                    </p:blipFill>
                    <p:spPr>
                      <a:xfrm>
                        <a:off x="179964" y="1252728"/>
                        <a:ext cx="4181724" cy="5588909"/>
                      </a:xfrm>
                      <a:prstGeom prst="rect">
                        <a:avLst/>
                      </a:prstGeom>
                      <a:solidFill>
                        <a:schemeClr val="tx1">
                          <a:lumMod val="95000"/>
                        </a:schemeClr>
                      </a:solidFill>
                    </p:spPr>
                  </p:pic>
                </p:oleObj>
              </mc:Fallback>
            </mc:AlternateContent>
          </a:graphicData>
        </a:graphic>
      </p:graphicFrame>
      <p:graphicFrame>
        <p:nvGraphicFramePr>
          <p:cNvPr id="11" name="Αντικείμενο 10"/>
          <p:cNvGraphicFramePr>
            <a:graphicFrameLocks noChangeAspect="1"/>
          </p:cNvGraphicFramePr>
          <p:nvPr>
            <p:extLst>
              <p:ext uri="{D42A27DB-BD31-4B8C-83A1-F6EECF244321}">
                <p14:modId xmlns:p14="http://schemas.microsoft.com/office/powerpoint/2010/main" val="2585106311"/>
              </p:ext>
            </p:extLst>
          </p:nvPr>
        </p:nvGraphicFramePr>
        <p:xfrm>
          <a:off x="5179551" y="2541346"/>
          <a:ext cx="2863232" cy="4323245"/>
        </p:xfrm>
        <a:graphic>
          <a:graphicData uri="http://schemas.openxmlformats.org/presentationml/2006/ole">
            <mc:AlternateContent xmlns:mc="http://schemas.openxmlformats.org/markup-compatibility/2006">
              <mc:Choice xmlns:v="urn:schemas-microsoft-com:vml" Requires="v">
                <p:oleObj spid="_x0000_s46242" name="Έγγραφο" r:id="rId8" imgW="5276645" imgH="8887351" progId="Word.Document.12">
                  <p:embed/>
                </p:oleObj>
              </mc:Choice>
              <mc:Fallback>
                <p:oleObj name="Έγγραφο" r:id="rId8" imgW="5276645" imgH="8887351" progId="Word.Document.12">
                  <p:embed/>
                  <p:pic>
                    <p:nvPicPr>
                      <p:cNvPr id="0" name=""/>
                      <p:cNvPicPr/>
                      <p:nvPr/>
                    </p:nvPicPr>
                    <p:blipFill>
                      <a:blip r:embed="rId9"/>
                      <a:stretch>
                        <a:fillRect/>
                      </a:stretch>
                    </p:blipFill>
                    <p:spPr>
                      <a:xfrm>
                        <a:off x="5179551" y="2541346"/>
                        <a:ext cx="2863232" cy="4323245"/>
                      </a:xfrm>
                      <a:prstGeom prst="rect">
                        <a:avLst/>
                      </a:prstGeom>
                      <a:solidFill>
                        <a:schemeClr val="tx1">
                          <a:lumMod val="95000"/>
                        </a:schemeClr>
                      </a:solidFill>
                    </p:spPr>
                  </p:pic>
                </p:oleObj>
              </mc:Fallback>
            </mc:AlternateContent>
          </a:graphicData>
        </a:graphic>
      </p:graphicFrame>
      <p:graphicFrame>
        <p:nvGraphicFramePr>
          <p:cNvPr id="12" name="Αντικείμενο 11"/>
          <p:cNvGraphicFramePr>
            <a:graphicFrameLocks noChangeAspect="1"/>
          </p:cNvGraphicFramePr>
          <p:nvPr>
            <p:extLst>
              <p:ext uri="{D42A27DB-BD31-4B8C-83A1-F6EECF244321}">
                <p14:modId xmlns:p14="http://schemas.microsoft.com/office/powerpoint/2010/main" val="3261127125"/>
              </p:ext>
            </p:extLst>
          </p:nvPr>
        </p:nvGraphicFramePr>
        <p:xfrm>
          <a:off x="8658478" y="2521573"/>
          <a:ext cx="2917825" cy="4336427"/>
        </p:xfrm>
        <a:graphic>
          <a:graphicData uri="http://schemas.openxmlformats.org/presentationml/2006/ole">
            <mc:AlternateContent xmlns:mc="http://schemas.openxmlformats.org/markup-compatibility/2006">
              <mc:Choice xmlns:v="urn:schemas-microsoft-com:vml" Requires="v">
                <p:oleObj spid="_x0000_s46243" name="Έγγραφο" r:id="rId11" imgW="6216371" imgH="9175339" progId="Word.Document.12">
                  <p:embed/>
                </p:oleObj>
              </mc:Choice>
              <mc:Fallback>
                <p:oleObj name="Έγγραφο" r:id="rId11" imgW="6216371" imgH="9175339" progId="Word.Document.12">
                  <p:embed/>
                  <p:pic>
                    <p:nvPicPr>
                      <p:cNvPr id="0" name=""/>
                      <p:cNvPicPr/>
                      <p:nvPr/>
                    </p:nvPicPr>
                    <p:blipFill>
                      <a:blip r:embed="rId12"/>
                      <a:stretch>
                        <a:fillRect/>
                      </a:stretch>
                    </p:blipFill>
                    <p:spPr>
                      <a:xfrm>
                        <a:off x="8658478" y="2521573"/>
                        <a:ext cx="2917825" cy="4336427"/>
                      </a:xfrm>
                      <a:prstGeom prst="rect">
                        <a:avLst/>
                      </a:prstGeom>
                      <a:solidFill>
                        <a:schemeClr val="tx1">
                          <a:lumMod val="95000"/>
                        </a:schemeClr>
                      </a:solidFill>
                    </p:spPr>
                  </p:pic>
                </p:oleObj>
              </mc:Fallback>
            </mc:AlternateContent>
          </a:graphicData>
        </a:graphic>
      </p:graphicFrame>
    </p:spTree>
    <p:extLst>
      <p:ext uri="{BB962C8B-B14F-4D97-AF65-F5344CB8AC3E}">
        <p14:creationId xmlns:p14="http://schemas.microsoft.com/office/powerpoint/2010/main" val="50928689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Εικόνα 6"/>
          <p:cNvPicPr>
            <a:picLocks noChangeAspect="1"/>
          </p:cNvPicPr>
          <p:nvPr/>
        </p:nvPicPr>
        <p:blipFill>
          <a:blip r:embed="rId3"/>
          <a:stretch>
            <a:fillRect/>
          </a:stretch>
        </p:blipFill>
        <p:spPr>
          <a:xfrm>
            <a:off x="0" y="0"/>
            <a:ext cx="12192000" cy="6858000"/>
          </a:xfrm>
          <a:prstGeom prst="rect">
            <a:avLst/>
          </a:prstGeom>
        </p:spPr>
      </p:pic>
      <p:sp>
        <p:nvSpPr>
          <p:cNvPr id="5" name="Ορθογώνιο 4"/>
          <p:cNvSpPr/>
          <p:nvPr/>
        </p:nvSpPr>
        <p:spPr>
          <a:xfrm>
            <a:off x="5486400" y="192024"/>
            <a:ext cx="6291943" cy="3016210"/>
          </a:xfrm>
          <a:prstGeom prst="rect">
            <a:avLst/>
          </a:prstGeom>
        </p:spPr>
        <p:txBody>
          <a:bodyPr wrap="square">
            <a:spAutoFit/>
          </a:bodyPr>
          <a:lstStyle/>
          <a:p>
            <a:pPr algn="r"/>
            <a:r>
              <a:rPr lang="el-GR" sz="28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a:t>
            </a:r>
            <a:r>
              <a:rPr lang="el-GR" sz="28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endParaRPr lang="el-GR" sz="2800" b="1" dirty="0">
              <a:solidFill>
                <a:schemeClr val="tx2">
                  <a:lumMod val="25000"/>
                </a:schemeClr>
              </a:solidFill>
              <a:latin typeface="Bookman Old Style" panose="02050604050505020204" pitchFamily="18" charset="0"/>
            </a:endParaRPr>
          </a:p>
          <a:p>
            <a:pPr algn="ctr"/>
            <a:r>
              <a:rPr lang="el-GR" sz="3600" b="1" dirty="0">
                <a:solidFill>
                  <a:schemeClr val="tx2">
                    <a:lumMod val="25000"/>
                  </a:schemeClr>
                </a:solidFill>
                <a:latin typeface="Bookman Old Style" panose="02050604050505020204" pitchFamily="18" charset="0"/>
              </a:rPr>
              <a:t>            </a:t>
            </a:r>
            <a:endParaRPr lang="el-GR" sz="3600" b="1" dirty="0" smtClean="0">
              <a:solidFill>
                <a:schemeClr val="tx2">
                  <a:lumMod val="25000"/>
                </a:schemeClr>
              </a:solidFill>
              <a:latin typeface="Bookman Old Style" panose="02050604050505020204" pitchFamily="18" charset="0"/>
            </a:endParaRPr>
          </a:p>
          <a:p>
            <a:pPr algn="ctr"/>
            <a:r>
              <a:rPr lang="el-GR" sz="3600" b="1" dirty="0" smtClean="0">
                <a:solidFill>
                  <a:schemeClr val="tx2">
                    <a:lumMod val="25000"/>
                  </a:schemeClr>
                </a:solidFill>
                <a:latin typeface="Bookman Old Style" panose="02050604050505020204" pitchFamily="18" charset="0"/>
              </a:rPr>
              <a:t> </a:t>
            </a:r>
            <a:r>
              <a:rPr lang="el-GR" b="1" dirty="0">
                <a:solidFill>
                  <a:srgbClr val="002060"/>
                </a:solidFill>
                <a:latin typeface="Bookman Old Style" panose="02050604050505020204" pitchFamily="18" charset="0"/>
              </a:rPr>
              <a:t>21 – 24 Νοεμβρίου  2013</a:t>
            </a:r>
          </a:p>
          <a:p>
            <a:pPr algn="ctr"/>
            <a:r>
              <a:rPr lang="el-GR" b="1" dirty="0">
                <a:solidFill>
                  <a:srgbClr val="002060"/>
                </a:solidFill>
                <a:latin typeface="Bookman Old Style" panose="02050604050505020204" pitchFamily="18" charset="0"/>
              </a:rPr>
              <a:t>Κινηματογραφικό συμπόσιο «</a:t>
            </a:r>
            <a:r>
              <a:rPr lang="en-US" b="1" dirty="0">
                <a:solidFill>
                  <a:srgbClr val="002060"/>
                </a:solidFill>
                <a:latin typeface="Bookman Old Style" panose="02050604050505020204" pitchFamily="18" charset="0"/>
              </a:rPr>
              <a:t>CINE </a:t>
            </a:r>
            <a:r>
              <a:rPr lang="el-GR" b="1" dirty="0">
                <a:solidFill>
                  <a:srgbClr val="002060"/>
                </a:solidFill>
                <a:latin typeface="Bookman Old Style" panose="02050604050505020204" pitchFamily="18" charset="0"/>
              </a:rPr>
              <a:t>συν Ναύπλιο»</a:t>
            </a:r>
          </a:p>
          <a:p>
            <a:pPr algn="ctr"/>
            <a:r>
              <a:rPr lang="el-GR" sz="3600" b="1" dirty="0">
                <a:solidFill>
                  <a:srgbClr val="002060"/>
                </a:solidFill>
                <a:latin typeface="Bookman Old Style" panose="02050604050505020204" pitchFamily="18" charset="0"/>
              </a:rPr>
              <a:t>Πρόγραμμα</a:t>
            </a:r>
          </a:p>
          <a:p>
            <a:pPr algn="r"/>
            <a:endPar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endParaRPr>
          </a:p>
        </p:txBody>
      </p:sp>
      <p:sp>
        <p:nvSpPr>
          <p:cNvPr id="17" name="Ορθογώνιο 16"/>
          <p:cNvSpPr/>
          <p:nvPr/>
        </p:nvSpPr>
        <p:spPr>
          <a:xfrm>
            <a:off x="304800" y="4256314"/>
            <a:ext cx="11092543" cy="2585323"/>
          </a:xfrm>
          <a:prstGeom prst="rect">
            <a:avLst/>
          </a:prstGeom>
        </p:spPr>
        <p:txBody>
          <a:bodyPr wrap="square">
            <a:spAutoFit/>
          </a:bodyPr>
          <a:lstStyle/>
          <a:p>
            <a:pPr algn="just">
              <a:spcAft>
                <a:spcPts val="0"/>
              </a:spcAft>
              <a:tabLst>
                <a:tab pos="542925" algn="l"/>
              </a:tabLst>
            </a:pPr>
            <a:endParaRPr lang="el-GR" dirty="0">
              <a:latin typeface="Arial" panose="020B0604020202020204" pitchFamily="34" charset="0"/>
              <a:ea typeface="Batang" panose="02030600000101010101" pitchFamily="18" charset="-127"/>
            </a:endParaRPr>
          </a:p>
          <a:p>
            <a:pPr algn="just">
              <a:spcAft>
                <a:spcPts val="0"/>
              </a:spcAft>
              <a:tabLst>
                <a:tab pos="542925" algn="l"/>
              </a:tabLst>
            </a:pPr>
            <a:r>
              <a:rPr lang="el-GR" dirty="0" smtClean="0">
                <a:solidFill>
                  <a:schemeClr val="tx2">
                    <a:lumMod val="25000"/>
                  </a:schemeClr>
                </a:solidFill>
                <a:latin typeface="Arial" panose="020B0604020202020204" pitchFamily="34" charset="0"/>
                <a:ea typeface="Batang" panose="02030600000101010101" pitchFamily="18" charset="-127"/>
              </a:rPr>
              <a:t>     </a:t>
            </a:r>
          </a:p>
          <a:p>
            <a:pPr algn="just">
              <a:spcAft>
                <a:spcPts val="0"/>
              </a:spcAft>
              <a:tabLst>
                <a:tab pos="542925" algn="l"/>
              </a:tabLst>
            </a:pPr>
            <a:endParaRPr lang="el-GR" dirty="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smtClean="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smtClean="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smtClean="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r>
              <a:rPr lang="el-GR" dirty="0" smtClean="0">
                <a:solidFill>
                  <a:schemeClr val="tx2">
                    <a:lumMod val="25000"/>
                  </a:schemeClr>
                </a:solidFill>
                <a:latin typeface="Arial" panose="020B0604020202020204" pitchFamily="34" charset="0"/>
                <a:ea typeface="Batang" panose="02030600000101010101" pitchFamily="18" charset="-127"/>
              </a:rPr>
              <a:t>  </a:t>
            </a:r>
            <a:endParaRPr lang="el-GR" dirty="0">
              <a:solidFill>
                <a:schemeClr val="tx2">
                  <a:lumMod val="25000"/>
                </a:schemeClr>
              </a:solidFill>
              <a:effectLst/>
              <a:latin typeface="Times New Roman" panose="02020603050405020304" pitchFamily="18" charset="0"/>
              <a:ea typeface="Times New Roman" panose="02020603050405020304" pitchFamily="18" charset="0"/>
            </a:endParaRPr>
          </a:p>
        </p:txBody>
      </p:sp>
      <p:graphicFrame>
        <p:nvGraphicFramePr>
          <p:cNvPr id="3" name="Αντικείμενο 2"/>
          <p:cNvGraphicFramePr>
            <a:graphicFrameLocks noChangeAspect="1"/>
          </p:cNvGraphicFramePr>
          <p:nvPr>
            <p:extLst>
              <p:ext uri="{D42A27DB-BD31-4B8C-83A1-F6EECF244321}">
                <p14:modId xmlns:p14="http://schemas.microsoft.com/office/powerpoint/2010/main" val="2939796923"/>
              </p:ext>
            </p:extLst>
          </p:nvPr>
        </p:nvGraphicFramePr>
        <p:xfrm>
          <a:off x="443547" y="2679192"/>
          <a:ext cx="3278780" cy="4162445"/>
        </p:xfrm>
        <a:graphic>
          <a:graphicData uri="http://schemas.openxmlformats.org/presentationml/2006/ole">
            <mc:AlternateContent xmlns:mc="http://schemas.openxmlformats.org/markup-compatibility/2006">
              <mc:Choice xmlns:v="urn:schemas-microsoft-com:vml" Requires="v">
                <p:oleObj spid="_x0000_s47258" name="Έγγραφο" r:id="rId5" imgW="5276645" imgH="9020379" progId="Word.Document.12">
                  <p:embed/>
                </p:oleObj>
              </mc:Choice>
              <mc:Fallback>
                <p:oleObj name="Έγγραφο" r:id="rId5" imgW="5276645" imgH="9020379" progId="Word.Document.12">
                  <p:embed/>
                  <p:pic>
                    <p:nvPicPr>
                      <p:cNvPr id="0" name=""/>
                      <p:cNvPicPr/>
                      <p:nvPr/>
                    </p:nvPicPr>
                    <p:blipFill>
                      <a:blip r:embed="rId6"/>
                      <a:stretch>
                        <a:fillRect/>
                      </a:stretch>
                    </p:blipFill>
                    <p:spPr>
                      <a:xfrm>
                        <a:off x="443547" y="2679192"/>
                        <a:ext cx="3278780" cy="4162445"/>
                      </a:xfrm>
                      <a:prstGeom prst="rect">
                        <a:avLst/>
                      </a:prstGeom>
                      <a:solidFill>
                        <a:schemeClr val="tx1">
                          <a:lumMod val="95000"/>
                        </a:schemeClr>
                      </a:solidFill>
                    </p:spPr>
                  </p:pic>
                </p:oleObj>
              </mc:Fallback>
            </mc:AlternateContent>
          </a:graphicData>
        </a:graphic>
      </p:graphicFrame>
      <p:graphicFrame>
        <p:nvGraphicFramePr>
          <p:cNvPr id="4" name="Αντικείμενο 3"/>
          <p:cNvGraphicFramePr>
            <a:graphicFrameLocks noChangeAspect="1"/>
          </p:cNvGraphicFramePr>
          <p:nvPr>
            <p:extLst>
              <p:ext uri="{D42A27DB-BD31-4B8C-83A1-F6EECF244321}">
                <p14:modId xmlns:p14="http://schemas.microsoft.com/office/powerpoint/2010/main" val="3852761472"/>
              </p:ext>
            </p:extLst>
          </p:nvPr>
        </p:nvGraphicFramePr>
        <p:xfrm>
          <a:off x="4516984" y="2679192"/>
          <a:ext cx="3447440" cy="4152447"/>
        </p:xfrm>
        <a:graphic>
          <a:graphicData uri="http://schemas.openxmlformats.org/presentationml/2006/ole">
            <mc:AlternateContent xmlns:mc="http://schemas.openxmlformats.org/markup-compatibility/2006">
              <mc:Choice xmlns:v="urn:schemas-microsoft-com:vml" Requires="v">
                <p:oleObj spid="_x0000_s47259" name="Έγγραφο" r:id="rId8" imgW="5514906" imgH="9841917" progId="Word.Document.12">
                  <p:embed/>
                </p:oleObj>
              </mc:Choice>
              <mc:Fallback>
                <p:oleObj name="Έγγραφο" r:id="rId8" imgW="5514906" imgH="9841917" progId="Word.Document.12">
                  <p:embed/>
                  <p:pic>
                    <p:nvPicPr>
                      <p:cNvPr id="0" name=""/>
                      <p:cNvPicPr/>
                      <p:nvPr/>
                    </p:nvPicPr>
                    <p:blipFill>
                      <a:blip r:embed="rId9"/>
                      <a:stretch>
                        <a:fillRect/>
                      </a:stretch>
                    </p:blipFill>
                    <p:spPr>
                      <a:xfrm>
                        <a:off x="4516984" y="2679192"/>
                        <a:ext cx="3447440" cy="4152447"/>
                      </a:xfrm>
                      <a:prstGeom prst="rect">
                        <a:avLst/>
                      </a:prstGeom>
                      <a:solidFill>
                        <a:schemeClr val="tx1">
                          <a:lumMod val="95000"/>
                        </a:schemeClr>
                      </a:solidFill>
                    </p:spPr>
                  </p:pic>
                </p:oleObj>
              </mc:Fallback>
            </mc:AlternateContent>
          </a:graphicData>
        </a:graphic>
      </p:graphicFrame>
      <p:graphicFrame>
        <p:nvGraphicFramePr>
          <p:cNvPr id="6" name="Αντικείμενο 5"/>
          <p:cNvGraphicFramePr>
            <a:graphicFrameLocks noChangeAspect="1"/>
          </p:cNvGraphicFramePr>
          <p:nvPr>
            <p:extLst>
              <p:ext uri="{D42A27DB-BD31-4B8C-83A1-F6EECF244321}">
                <p14:modId xmlns:p14="http://schemas.microsoft.com/office/powerpoint/2010/main" val="3172893840"/>
              </p:ext>
            </p:extLst>
          </p:nvPr>
        </p:nvGraphicFramePr>
        <p:xfrm>
          <a:off x="8447622" y="2679192"/>
          <a:ext cx="3393268" cy="4116893"/>
        </p:xfrm>
        <a:graphic>
          <a:graphicData uri="http://schemas.openxmlformats.org/presentationml/2006/ole">
            <mc:AlternateContent xmlns:mc="http://schemas.openxmlformats.org/markup-compatibility/2006">
              <mc:Choice xmlns:v="urn:schemas-microsoft-com:vml" Requires="v">
                <p:oleObj spid="_x0000_s47260" name="Έγγραφο" r:id="rId11" imgW="5514906" imgH="8020152" progId="Word.Document.12">
                  <p:embed/>
                </p:oleObj>
              </mc:Choice>
              <mc:Fallback>
                <p:oleObj name="Έγγραφο" r:id="rId11" imgW="5514906" imgH="8020152" progId="Word.Document.12">
                  <p:embed/>
                  <p:pic>
                    <p:nvPicPr>
                      <p:cNvPr id="0" name=""/>
                      <p:cNvPicPr/>
                      <p:nvPr/>
                    </p:nvPicPr>
                    <p:blipFill>
                      <a:blip r:embed="rId12"/>
                      <a:stretch>
                        <a:fillRect/>
                      </a:stretch>
                    </p:blipFill>
                    <p:spPr>
                      <a:xfrm>
                        <a:off x="8447622" y="2679192"/>
                        <a:ext cx="3393268" cy="4116893"/>
                      </a:xfrm>
                      <a:prstGeom prst="rect">
                        <a:avLst/>
                      </a:prstGeom>
                      <a:solidFill>
                        <a:schemeClr val="tx1">
                          <a:lumMod val="95000"/>
                        </a:schemeClr>
                      </a:solidFill>
                    </p:spPr>
                  </p:pic>
                </p:oleObj>
              </mc:Fallback>
            </mc:AlternateContent>
          </a:graphicData>
        </a:graphic>
      </p:graphicFrame>
    </p:spTree>
    <p:extLst>
      <p:ext uri="{BB962C8B-B14F-4D97-AF65-F5344CB8AC3E}">
        <p14:creationId xmlns:p14="http://schemas.microsoft.com/office/powerpoint/2010/main" val="84861595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Εικόνα 3"/>
          <p:cNvPicPr>
            <a:picLocks noChangeAspect="1"/>
          </p:cNvPicPr>
          <p:nvPr/>
        </p:nvPicPr>
        <p:blipFill>
          <a:blip r:embed="rId3"/>
          <a:stretch>
            <a:fillRect/>
          </a:stretch>
        </p:blipFill>
        <p:spPr>
          <a:xfrm>
            <a:off x="1" y="0"/>
            <a:ext cx="12191999" cy="6841637"/>
          </a:xfrm>
          <a:prstGeom prst="rect">
            <a:avLst/>
          </a:prstGeom>
        </p:spPr>
      </p:pic>
      <p:sp>
        <p:nvSpPr>
          <p:cNvPr id="5" name="Ορθογώνιο 4"/>
          <p:cNvSpPr/>
          <p:nvPr/>
        </p:nvSpPr>
        <p:spPr>
          <a:xfrm>
            <a:off x="5410200" y="273470"/>
            <a:ext cx="6368143" cy="2739211"/>
          </a:xfrm>
          <a:prstGeom prst="rect">
            <a:avLst/>
          </a:prstGeom>
        </p:spPr>
        <p:txBody>
          <a:bodyPr wrap="square">
            <a:spAutoFit/>
          </a:bodyPr>
          <a:lstStyle/>
          <a:p>
            <a:pPr algn="r"/>
            <a:r>
              <a:rPr lang="el-GR" sz="28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a:t>
            </a:r>
            <a:r>
              <a:rPr lang="el-GR" sz="28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endParaRPr lang="el-GR" sz="2800" b="1" dirty="0">
              <a:solidFill>
                <a:schemeClr val="tx2">
                  <a:lumMod val="25000"/>
                </a:schemeClr>
              </a:solidFill>
              <a:latin typeface="Bookman Old Style" panose="02050604050505020204" pitchFamily="18" charset="0"/>
            </a:endParaRPr>
          </a:p>
          <a:p>
            <a:pPr algn="ctr"/>
            <a:r>
              <a:rPr lang="el-GR" sz="3600" b="1" dirty="0">
                <a:solidFill>
                  <a:schemeClr val="tx2">
                    <a:lumMod val="25000"/>
                  </a:schemeClr>
                </a:solidFill>
                <a:latin typeface="Bookman Old Style" panose="02050604050505020204" pitchFamily="18" charset="0"/>
              </a:rPr>
              <a:t>             </a:t>
            </a:r>
          </a:p>
          <a:p>
            <a:pPr algn="ctr"/>
            <a:r>
              <a:rPr lang="el-GR" b="1" dirty="0" smtClean="0">
                <a:solidFill>
                  <a:srgbClr val="002060"/>
                </a:solidFill>
                <a:latin typeface="Bookman Old Style" panose="02050604050505020204" pitchFamily="18" charset="0"/>
              </a:rPr>
              <a:t>21 </a:t>
            </a:r>
            <a:r>
              <a:rPr lang="el-GR" b="1" dirty="0">
                <a:solidFill>
                  <a:srgbClr val="002060"/>
                </a:solidFill>
                <a:latin typeface="Bookman Old Style" panose="02050604050505020204" pitchFamily="18" charset="0"/>
              </a:rPr>
              <a:t>– 24 Νοεμβρίου  2013</a:t>
            </a:r>
          </a:p>
          <a:p>
            <a:pPr algn="ctr"/>
            <a:r>
              <a:rPr lang="el-GR" b="1" dirty="0">
                <a:solidFill>
                  <a:srgbClr val="002060"/>
                </a:solidFill>
                <a:latin typeface="Bookman Old Style" panose="02050604050505020204" pitchFamily="18" charset="0"/>
              </a:rPr>
              <a:t>Κινηματογραφικό συμπόσιο «</a:t>
            </a:r>
            <a:r>
              <a:rPr lang="en-US" b="1" dirty="0">
                <a:solidFill>
                  <a:srgbClr val="002060"/>
                </a:solidFill>
                <a:latin typeface="Bookman Old Style" panose="02050604050505020204" pitchFamily="18" charset="0"/>
              </a:rPr>
              <a:t>CINE </a:t>
            </a:r>
            <a:r>
              <a:rPr lang="el-GR" b="1" dirty="0">
                <a:solidFill>
                  <a:srgbClr val="002060"/>
                </a:solidFill>
                <a:latin typeface="Bookman Old Style" panose="02050604050505020204" pitchFamily="18" charset="0"/>
              </a:rPr>
              <a:t>συν </a:t>
            </a:r>
            <a:r>
              <a:rPr lang="el-GR" b="1" dirty="0" smtClean="0">
                <a:solidFill>
                  <a:srgbClr val="002060"/>
                </a:solidFill>
                <a:latin typeface="Bookman Old Style" panose="02050604050505020204" pitchFamily="18" charset="0"/>
              </a:rPr>
              <a:t>Ναύπλιο»</a:t>
            </a:r>
          </a:p>
          <a:p>
            <a:pPr algn="ctr"/>
            <a:r>
              <a:rPr lang="el-GR" sz="3600" b="1" dirty="0" smtClean="0">
                <a:solidFill>
                  <a:srgbClr val="002060"/>
                </a:solidFill>
                <a:latin typeface="Bookman Old Style" panose="02050604050505020204" pitchFamily="18" charset="0"/>
              </a:rPr>
              <a:t>Απολογισμός</a:t>
            </a:r>
          </a:p>
          <a:p>
            <a:pPr algn="r"/>
            <a:endPar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endParaRPr>
          </a:p>
        </p:txBody>
      </p:sp>
      <p:sp>
        <p:nvSpPr>
          <p:cNvPr id="17" name="Ορθογώνιο 16"/>
          <p:cNvSpPr/>
          <p:nvPr/>
        </p:nvSpPr>
        <p:spPr>
          <a:xfrm>
            <a:off x="304800" y="4256314"/>
            <a:ext cx="11092543" cy="2585323"/>
          </a:xfrm>
          <a:prstGeom prst="rect">
            <a:avLst/>
          </a:prstGeom>
        </p:spPr>
        <p:txBody>
          <a:bodyPr wrap="square">
            <a:spAutoFit/>
          </a:bodyPr>
          <a:lstStyle/>
          <a:p>
            <a:pPr algn="just">
              <a:spcAft>
                <a:spcPts val="0"/>
              </a:spcAft>
              <a:tabLst>
                <a:tab pos="542925" algn="l"/>
              </a:tabLst>
            </a:pPr>
            <a:endParaRPr lang="el-GR" dirty="0">
              <a:latin typeface="Arial" panose="020B0604020202020204" pitchFamily="34" charset="0"/>
              <a:ea typeface="Batang" panose="02030600000101010101" pitchFamily="18" charset="-127"/>
            </a:endParaRPr>
          </a:p>
          <a:p>
            <a:pPr algn="just">
              <a:spcAft>
                <a:spcPts val="0"/>
              </a:spcAft>
              <a:tabLst>
                <a:tab pos="542925" algn="l"/>
              </a:tabLst>
            </a:pPr>
            <a:r>
              <a:rPr lang="el-GR" dirty="0" smtClean="0">
                <a:solidFill>
                  <a:schemeClr val="tx2">
                    <a:lumMod val="25000"/>
                  </a:schemeClr>
                </a:solidFill>
                <a:latin typeface="Arial" panose="020B0604020202020204" pitchFamily="34" charset="0"/>
                <a:ea typeface="Batang" panose="02030600000101010101" pitchFamily="18" charset="-127"/>
              </a:rPr>
              <a:t>     </a:t>
            </a:r>
          </a:p>
          <a:p>
            <a:pPr algn="just">
              <a:spcAft>
                <a:spcPts val="0"/>
              </a:spcAft>
              <a:tabLst>
                <a:tab pos="542925" algn="l"/>
              </a:tabLst>
            </a:pPr>
            <a:endParaRPr lang="el-GR" dirty="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smtClean="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smtClean="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endParaRPr lang="el-GR" dirty="0" smtClean="0">
              <a:solidFill>
                <a:schemeClr val="tx2">
                  <a:lumMod val="25000"/>
                </a:schemeClr>
              </a:solidFill>
              <a:latin typeface="Arial" panose="020B0604020202020204" pitchFamily="34" charset="0"/>
              <a:ea typeface="Batang" panose="02030600000101010101" pitchFamily="18" charset="-127"/>
            </a:endParaRPr>
          </a:p>
          <a:p>
            <a:pPr algn="just">
              <a:spcAft>
                <a:spcPts val="0"/>
              </a:spcAft>
              <a:tabLst>
                <a:tab pos="542925" algn="l"/>
              </a:tabLst>
            </a:pPr>
            <a:r>
              <a:rPr lang="el-GR" dirty="0" smtClean="0">
                <a:solidFill>
                  <a:schemeClr val="tx2">
                    <a:lumMod val="25000"/>
                  </a:schemeClr>
                </a:solidFill>
                <a:latin typeface="Arial" panose="020B0604020202020204" pitchFamily="34" charset="0"/>
                <a:ea typeface="Batang" panose="02030600000101010101" pitchFamily="18" charset="-127"/>
              </a:rPr>
              <a:t>  </a:t>
            </a:r>
            <a:endParaRPr lang="el-GR" dirty="0">
              <a:solidFill>
                <a:schemeClr val="tx2">
                  <a:lumMod val="25000"/>
                </a:schemeClr>
              </a:solidFill>
              <a:effectLst/>
              <a:latin typeface="Times New Roman" panose="02020603050405020304" pitchFamily="18" charset="0"/>
              <a:ea typeface="Times New Roman" panose="02020603050405020304" pitchFamily="18" charset="0"/>
            </a:endParaRPr>
          </a:p>
        </p:txBody>
      </p:sp>
      <p:graphicFrame>
        <p:nvGraphicFramePr>
          <p:cNvPr id="2" name="Αντικείμενο 1"/>
          <p:cNvGraphicFramePr>
            <a:graphicFrameLocks noChangeAspect="1"/>
          </p:cNvGraphicFramePr>
          <p:nvPr>
            <p:extLst>
              <p:ext uri="{D42A27DB-BD31-4B8C-83A1-F6EECF244321}">
                <p14:modId xmlns:p14="http://schemas.microsoft.com/office/powerpoint/2010/main" val="84171226"/>
              </p:ext>
            </p:extLst>
          </p:nvPr>
        </p:nvGraphicFramePr>
        <p:xfrm>
          <a:off x="4415425" y="2414495"/>
          <a:ext cx="3542829" cy="4306345"/>
        </p:xfrm>
        <a:graphic>
          <a:graphicData uri="http://schemas.openxmlformats.org/presentationml/2006/ole">
            <mc:AlternateContent xmlns:mc="http://schemas.openxmlformats.org/markup-compatibility/2006">
              <mc:Choice xmlns:v="urn:schemas-microsoft-com:vml" Requires="v">
                <p:oleObj spid="_x0000_s48274" name="Έγγραφο" r:id="rId5" imgW="6214931" imgH="9450383" progId="Word.Document.12">
                  <p:embed/>
                </p:oleObj>
              </mc:Choice>
              <mc:Fallback>
                <p:oleObj name="Έγγραφο" r:id="rId5" imgW="6214931" imgH="9450383" progId="Word.Document.12">
                  <p:embed/>
                  <p:pic>
                    <p:nvPicPr>
                      <p:cNvPr id="0" name=""/>
                      <p:cNvPicPr/>
                      <p:nvPr/>
                    </p:nvPicPr>
                    <p:blipFill>
                      <a:blip r:embed="rId6"/>
                      <a:stretch>
                        <a:fillRect/>
                      </a:stretch>
                    </p:blipFill>
                    <p:spPr>
                      <a:xfrm>
                        <a:off x="4415425" y="2414495"/>
                        <a:ext cx="3542829" cy="4306345"/>
                      </a:xfrm>
                      <a:prstGeom prst="rect">
                        <a:avLst/>
                      </a:prstGeom>
                      <a:solidFill>
                        <a:schemeClr val="tx1">
                          <a:lumMod val="95000"/>
                        </a:schemeClr>
                      </a:solidFill>
                    </p:spPr>
                  </p:pic>
                </p:oleObj>
              </mc:Fallback>
            </mc:AlternateContent>
          </a:graphicData>
        </a:graphic>
      </p:graphicFrame>
      <p:graphicFrame>
        <p:nvGraphicFramePr>
          <p:cNvPr id="7" name="Αντικείμενο 6"/>
          <p:cNvGraphicFramePr>
            <a:graphicFrameLocks noChangeAspect="1"/>
          </p:cNvGraphicFramePr>
          <p:nvPr>
            <p:extLst>
              <p:ext uri="{D42A27DB-BD31-4B8C-83A1-F6EECF244321}">
                <p14:modId xmlns:p14="http://schemas.microsoft.com/office/powerpoint/2010/main" val="3023543625"/>
              </p:ext>
            </p:extLst>
          </p:nvPr>
        </p:nvGraphicFramePr>
        <p:xfrm>
          <a:off x="8546082" y="2414495"/>
          <a:ext cx="3439089" cy="4306345"/>
        </p:xfrm>
        <a:graphic>
          <a:graphicData uri="http://schemas.openxmlformats.org/presentationml/2006/ole">
            <mc:AlternateContent xmlns:mc="http://schemas.openxmlformats.org/markup-compatibility/2006">
              <mc:Choice xmlns:v="urn:schemas-microsoft-com:vml" Requires="v">
                <p:oleObj spid="_x0000_s48275" name="Έγγραφο" r:id="rId8" imgW="6024539" imgH="9110622" progId="Word.Document.12">
                  <p:embed/>
                </p:oleObj>
              </mc:Choice>
              <mc:Fallback>
                <p:oleObj name="Έγγραφο" r:id="rId8" imgW="6024539" imgH="9110622" progId="Word.Document.12">
                  <p:embed/>
                  <p:pic>
                    <p:nvPicPr>
                      <p:cNvPr id="0" name=""/>
                      <p:cNvPicPr/>
                      <p:nvPr/>
                    </p:nvPicPr>
                    <p:blipFill>
                      <a:blip r:embed="rId9"/>
                      <a:stretch>
                        <a:fillRect/>
                      </a:stretch>
                    </p:blipFill>
                    <p:spPr>
                      <a:xfrm>
                        <a:off x="8546082" y="2414495"/>
                        <a:ext cx="3439089" cy="4306345"/>
                      </a:xfrm>
                      <a:prstGeom prst="rect">
                        <a:avLst/>
                      </a:prstGeom>
                      <a:solidFill>
                        <a:schemeClr val="tx1">
                          <a:lumMod val="95000"/>
                        </a:schemeClr>
                      </a:solidFill>
                    </p:spPr>
                  </p:pic>
                </p:oleObj>
              </mc:Fallback>
            </mc:AlternateContent>
          </a:graphicData>
        </a:graphic>
      </p:graphicFrame>
      <p:graphicFrame>
        <p:nvGraphicFramePr>
          <p:cNvPr id="8" name="Αντικείμενο 7"/>
          <p:cNvGraphicFramePr>
            <a:graphicFrameLocks noChangeAspect="1"/>
          </p:cNvGraphicFramePr>
          <p:nvPr>
            <p:extLst>
              <p:ext uri="{D42A27DB-BD31-4B8C-83A1-F6EECF244321}">
                <p14:modId xmlns:p14="http://schemas.microsoft.com/office/powerpoint/2010/main" val="3837645019"/>
              </p:ext>
            </p:extLst>
          </p:nvPr>
        </p:nvGraphicFramePr>
        <p:xfrm>
          <a:off x="151041" y="1060704"/>
          <a:ext cx="3901671" cy="5780933"/>
        </p:xfrm>
        <a:graphic>
          <a:graphicData uri="http://schemas.openxmlformats.org/presentationml/2006/ole">
            <mc:AlternateContent xmlns:mc="http://schemas.openxmlformats.org/markup-compatibility/2006">
              <mc:Choice xmlns:v="urn:schemas-microsoft-com:vml" Requires="v">
                <p:oleObj spid="_x0000_s48276" name="Έγγραφο" r:id="rId11" imgW="6386608" imgH="9029367" progId="Word.Document.12">
                  <p:embed/>
                </p:oleObj>
              </mc:Choice>
              <mc:Fallback>
                <p:oleObj name="Έγγραφο" r:id="rId11" imgW="6386608" imgH="9029367" progId="Word.Document.12">
                  <p:embed/>
                  <p:pic>
                    <p:nvPicPr>
                      <p:cNvPr id="0" name=""/>
                      <p:cNvPicPr/>
                      <p:nvPr/>
                    </p:nvPicPr>
                    <p:blipFill>
                      <a:blip r:embed="rId12"/>
                      <a:stretch>
                        <a:fillRect/>
                      </a:stretch>
                    </p:blipFill>
                    <p:spPr>
                      <a:xfrm>
                        <a:off x="151041" y="1060704"/>
                        <a:ext cx="3901671" cy="5780933"/>
                      </a:xfrm>
                      <a:prstGeom prst="rect">
                        <a:avLst/>
                      </a:prstGeom>
                      <a:solidFill>
                        <a:schemeClr val="tx1">
                          <a:lumMod val="95000"/>
                        </a:schemeClr>
                      </a:solidFill>
                    </p:spPr>
                  </p:pic>
                </p:oleObj>
              </mc:Fallback>
            </mc:AlternateContent>
          </a:graphicData>
        </a:graphic>
      </p:graphicFrame>
    </p:spTree>
    <p:extLst>
      <p:ext uri="{BB962C8B-B14F-4D97-AF65-F5344CB8AC3E}">
        <p14:creationId xmlns:p14="http://schemas.microsoft.com/office/powerpoint/2010/main" val="190779519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3"/>
          <a:stretch>
            <a:fillRect/>
          </a:stretch>
        </p:blipFill>
        <p:spPr>
          <a:xfrm>
            <a:off x="-318076" y="-268545"/>
            <a:ext cx="12510076" cy="7395089"/>
          </a:xfrm>
          <a:prstGeom prst="rect">
            <a:avLst/>
          </a:prstGeom>
        </p:spPr>
      </p:pic>
      <p:graphicFrame>
        <p:nvGraphicFramePr>
          <p:cNvPr id="4" name="Αντικείμενο 3"/>
          <p:cNvGraphicFramePr>
            <a:graphicFrameLocks noChangeAspect="1"/>
          </p:cNvGraphicFramePr>
          <p:nvPr>
            <p:extLst>
              <p:ext uri="{D42A27DB-BD31-4B8C-83A1-F6EECF244321}">
                <p14:modId xmlns:p14="http://schemas.microsoft.com/office/powerpoint/2010/main" val="2803768331"/>
              </p:ext>
            </p:extLst>
          </p:nvPr>
        </p:nvGraphicFramePr>
        <p:xfrm>
          <a:off x="173736" y="1"/>
          <a:ext cx="6700504" cy="4802692"/>
        </p:xfrm>
        <a:graphic>
          <a:graphicData uri="http://schemas.openxmlformats.org/presentationml/2006/ole">
            <mc:AlternateContent xmlns:mc="http://schemas.openxmlformats.org/markup-compatibility/2006">
              <mc:Choice xmlns:v="urn:schemas-microsoft-com:vml" Requires="v">
                <p:oleObj spid="_x0000_s14759" name="Έγγραφο" r:id="rId5" imgW="9733860" imgH="6898175" progId="Word.Document.12">
                  <p:embed/>
                </p:oleObj>
              </mc:Choice>
              <mc:Fallback>
                <p:oleObj name="Έγγραφο" r:id="rId5" imgW="9733860" imgH="6898175" progId="Word.Document.12">
                  <p:embed/>
                  <p:pic>
                    <p:nvPicPr>
                      <p:cNvPr id="0" name=""/>
                      <p:cNvPicPr/>
                      <p:nvPr/>
                    </p:nvPicPr>
                    <p:blipFill>
                      <a:blip r:embed="rId6"/>
                      <a:stretch>
                        <a:fillRect/>
                      </a:stretch>
                    </p:blipFill>
                    <p:spPr>
                      <a:xfrm>
                        <a:off x="173736" y="1"/>
                        <a:ext cx="6700504" cy="4802692"/>
                      </a:xfrm>
                      <a:prstGeom prst="rect">
                        <a:avLst/>
                      </a:prstGeom>
                      <a:solidFill>
                        <a:schemeClr val="tx1"/>
                      </a:solidFill>
                    </p:spPr>
                  </p:pic>
                </p:oleObj>
              </mc:Fallback>
            </mc:AlternateContent>
          </a:graphicData>
        </a:graphic>
      </p:graphicFrame>
      <p:sp>
        <p:nvSpPr>
          <p:cNvPr id="5" name="Ορθογώνιο 4"/>
          <p:cNvSpPr/>
          <p:nvPr/>
        </p:nvSpPr>
        <p:spPr>
          <a:xfrm>
            <a:off x="4647414" y="3242821"/>
            <a:ext cx="7220932" cy="2862322"/>
          </a:xfrm>
          <a:prstGeom prst="rect">
            <a:avLst/>
          </a:prstGeom>
        </p:spPr>
        <p:txBody>
          <a:bodyPr wrap="square">
            <a:spAutoFit/>
          </a:bodyPr>
          <a:lstStyle/>
          <a:p>
            <a:pPr algn="ct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p>
          <a:p>
            <a:pPr algn="ct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Εκδηλώσεις Τ.Θ.Σ</a:t>
            </a:r>
          </a:p>
          <a:p>
            <a:pPr algn="r"/>
            <a:endParaRPr lang="el-GR" sz="3600" b="1" dirty="0">
              <a:solidFill>
                <a:schemeClr val="tx2">
                  <a:lumMod val="25000"/>
                </a:schemeClr>
              </a:solidFill>
              <a:latin typeface="Bookman Old Style" panose="02050604050505020204" pitchFamily="18" charset="0"/>
            </a:endParaRPr>
          </a:p>
          <a:p>
            <a:pPr algn="ctr"/>
            <a:r>
              <a:rPr lang="el-GR" b="1" dirty="0" smtClean="0">
                <a:latin typeface="Bookman Old Style" panose="02050604050505020204" pitchFamily="18" charset="0"/>
              </a:rPr>
              <a:t>       </a:t>
            </a:r>
            <a:r>
              <a:rPr lang="el-GR" sz="2400" b="1" dirty="0" smtClean="0">
                <a:latin typeface="Bookman Old Style" panose="02050604050505020204" pitchFamily="18" charset="0"/>
              </a:rPr>
              <a:t>7  Νοεμβρίου  2013</a:t>
            </a:r>
          </a:p>
          <a:p>
            <a:pPr algn="ctr"/>
            <a:r>
              <a:rPr lang="el-GR" sz="2400" b="1" dirty="0" smtClean="0">
                <a:latin typeface="Bookman Old Style" panose="02050604050505020204" pitchFamily="18" charset="0"/>
              </a:rPr>
              <a:t>        Μουσική εκδήλωση με αφορμή τη λήξη</a:t>
            </a:r>
          </a:p>
          <a:p>
            <a:pPr algn="ctr"/>
            <a:r>
              <a:rPr lang="el-GR" sz="2400" b="1" dirty="0" smtClean="0">
                <a:latin typeface="Bookman Old Style" panose="02050604050505020204" pitchFamily="18" charset="0"/>
              </a:rPr>
              <a:t>         του 2</a:t>
            </a:r>
            <a:r>
              <a:rPr lang="el-GR" sz="2400" b="1" baseline="30000" dirty="0" smtClean="0">
                <a:latin typeface="Bookman Old Style" panose="02050604050505020204" pitchFamily="18" charset="0"/>
              </a:rPr>
              <a:t>ου</a:t>
            </a:r>
            <a:r>
              <a:rPr lang="el-GR" sz="2400" b="1" dirty="0" smtClean="0">
                <a:latin typeface="Bookman Old Style" panose="02050604050505020204" pitchFamily="18" charset="0"/>
              </a:rPr>
              <a:t> Παγκοσμίου πολέμου</a:t>
            </a:r>
            <a:endParaRPr lang="el-GR" sz="2400" b="1" dirty="0">
              <a:latin typeface="Bookman Old Style" panose="02050604050505020204" pitchFamily="18" charset="0"/>
            </a:endParaRPr>
          </a:p>
        </p:txBody>
      </p:sp>
    </p:spTree>
    <p:extLst>
      <p:ext uri="{BB962C8B-B14F-4D97-AF65-F5344CB8AC3E}">
        <p14:creationId xmlns:p14="http://schemas.microsoft.com/office/powerpoint/2010/main" val="212685562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2447" y="2676941"/>
            <a:ext cx="3054801" cy="4081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Υπότιτλος 2"/>
          <p:cNvSpPr txBox="1">
            <a:spLocks/>
          </p:cNvSpPr>
          <p:nvPr/>
        </p:nvSpPr>
        <p:spPr>
          <a:xfrm>
            <a:off x="3556000" y="3218689"/>
            <a:ext cx="8331199" cy="3530454"/>
          </a:xfrm>
          <a:prstGeom prst="rect">
            <a:avLst/>
          </a:prstGeom>
        </p:spPr>
        <p:txBody>
          <a:bodyPr vert="horz" lIns="91440" tIns="45720" rIns="91440" bIns="45720" rtlCol="0" anchor="ctr">
            <a:normAutofit fontScale="77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None/>
            </a:pPr>
            <a:r>
              <a:rPr lang="el-GR" b="1" dirty="0" smtClean="0"/>
              <a:t>     </a:t>
            </a:r>
          </a:p>
          <a:p>
            <a:pPr algn="just"/>
            <a:r>
              <a:rPr lang="el-GR" sz="2600" b="1" dirty="0" smtClean="0">
                <a:solidFill>
                  <a:srgbClr val="002060"/>
                </a:solidFill>
                <a:latin typeface="Calibri" panose="020F0502020204030204" pitchFamily="34" charset="0"/>
              </a:rPr>
              <a:t>Το Τμήμα Θεατρικών Σπουδών οργάνωσε την </a:t>
            </a:r>
            <a:r>
              <a:rPr lang="el-GR" sz="2600" b="1" dirty="0">
                <a:solidFill>
                  <a:srgbClr val="002060"/>
                </a:solidFill>
                <a:latin typeface="Calibri" panose="020F0502020204030204" pitchFamily="34" charset="0"/>
              </a:rPr>
              <a:t>Τετάρτη 24 Απριλίου 2013, 7.00 μ.μ. στο Βουλευτικό, στο </a:t>
            </a:r>
            <a:r>
              <a:rPr lang="el-GR" sz="2600" b="1" dirty="0" smtClean="0">
                <a:solidFill>
                  <a:srgbClr val="002060"/>
                </a:solidFill>
                <a:latin typeface="Calibri" panose="020F0502020204030204" pitchFamily="34" charset="0"/>
              </a:rPr>
              <a:t>Ναύπλιο, </a:t>
            </a:r>
            <a:r>
              <a:rPr lang="el-GR" sz="2600" b="1" dirty="0">
                <a:solidFill>
                  <a:srgbClr val="002060"/>
                </a:solidFill>
                <a:latin typeface="Calibri" panose="020F0502020204030204" pitchFamily="34" charset="0"/>
              </a:rPr>
              <a:t>εκδήλωση με θέμα: «ΕΡΩΤΑΣ ΣΤΑ ΧΡΟΝΙΑ ΤΗΣ ΦΥΜΑΤΙΩΣΗΣ»</a:t>
            </a:r>
          </a:p>
          <a:p>
            <a:pPr marL="0" indent="0" algn="just">
              <a:buNone/>
            </a:pPr>
            <a:r>
              <a:rPr lang="el-GR" sz="2300" b="1" dirty="0">
                <a:solidFill>
                  <a:srgbClr val="002060"/>
                </a:solidFill>
                <a:latin typeface="Calibri" panose="020F0502020204030204" pitchFamily="34" charset="0"/>
              </a:rPr>
              <a:t>Στις αρχές του 20 αιώνα η φυματίωση ήταν πραγματική μάστιγα. Δεν υπήρχε αποτελεσματική θεραπεία, οι ασθενείς νοσηλεύονταν σε σανατόρια και οι περισσότεροι έχαναν τη ζωή τους σε μικρή ηλικία. Σε αυτές τις δύσκολες συνθήκες αναδύονται θέματα που αφορούν τη ζωή όπως, ο έρωτας και ο θάνατος. </a:t>
            </a:r>
            <a:endParaRPr lang="el-GR" sz="2300" b="1" dirty="0" smtClean="0">
              <a:solidFill>
                <a:srgbClr val="002060"/>
              </a:solidFill>
              <a:latin typeface="Calibri" panose="020F0502020204030204" pitchFamily="34" charset="0"/>
            </a:endParaRPr>
          </a:p>
          <a:p>
            <a:pPr marL="0" indent="0" algn="just">
              <a:buNone/>
            </a:pPr>
            <a:r>
              <a:rPr lang="el-GR" sz="2300" b="1" dirty="0" smtClean="0">
                <a:solidFill>
                  <a:srgbClr val="002060"/>
                </a:solidFill>
                <a:latin typeface="Calibri" panose="020F0502020204030204" pitchFamily="34" charset="0"/>
              </a:rPr>
              <a:t>Ο </a:t>
            </a:r>
            <a:r>
              <a:rPr lang="el-GR" sz="2300" b="1" dirty="0">
                <a:solidFill>
                  <a:srgbClr val="002060"/>
                </a:solidFill>
                <a:latin typeface="Calibri" panose="020F0502020204030204" pitchFamily="34" charset="0"/>
              </a:rPr>
              <a:t>δημοσιογράφος Γιάννης Πιτσάκης συνδιαλέγεται με τους καθηγητές του Πανεπιστημίου Θεσσαλίας Κωνσταντίνο </a:t>
            </a:r>
            <a:r>
              <a:rPr lang="el-GR" sz="2300" b="1" dirty="0" err="1">
                <a:solidFill>
                  <a:srgbClr val="002060"/>
                </a:solidFill>
                <a:latin typeface="Calibri" panose="020F0502020204030204" pitchFamily="34" charset="0"/>
              </a:rPr>
              <a:t>Γουργουλιάνη</a:t>
            </a:r>
            <a:r>
              <a:rPr lang="el-GR" sz="2300" b="1" dirty="0">
                <a:solidFill>
                  <a:srgbClr val="002060"/>
                </a:solidFill>
                <a:latin typeface="Calibri" panose="020F0502020204030204" pitchFamily="34" charset="0"/>
              </a:rPr>
              <a:t> και Νικόλαο Κυριαζή για το βιβλίο τους Άννα Σικελιανού - Ο Έρωτας και το Όνειρο. Φοιτητές του Τμήματος ΤΘΣ </a:t>
            </a:r>
            <a:r>
              <a:rPr lang="el-GR" sz="2300" b="1" dirty="0" smtClean="0">
                <a:solidFill>
                  <a:srgbClr val="002060"/>
                </a:solidFill>
                <a:latin typeface="Calibri" panose="020F0502020204030204" pitchFamily="34" charset="0"/>
              </a:rPr>
              <a:t>παρουσίασαν  </a:t>
            </a:r>
            <a:r>
              <a:rPr lang="el-GR" sz="2300" b="1" dirty="0">
                <a:solidFill>
                  <a:srgbClr val="002060"/>
                </a:solidFill>
                <a:latin typeface="Calibri" panose="020F0502020204030204" pitchFamily="34" charset="0"/>
              </a:rPr>
              <a:t>αποσπάσματα.</a:t>
            </a:r>
          </a:p>
          <a:p>
            <a:endParaRPr lang="el-GR" sz="2300" b="1" dirty="0" smtClean="0">
              <a:solidFill>
                <a:srgbClr val="002060"/>
              </a:solidFill>
              <a:latin typeface="Calibri" panose="020F0502020204030204" pitchFamily="34" charset="0"/>
            </a:endParaRPr>
          </a:p>
        </p:txBody>
      </p:sp>
      <p:sp>
        <p:nvSpPr>
          <p:cNvPr id="6" name="Ορθογώνιο 5"/>
          <p:cNvSpPr/>
          <p:nvPr/>
        </p:nvSpPr>
        <p:spPr>
          <a:xfrm>
            <a:off x="6416675" y="1829092"/>
            <a:ext cx="5010727" cy="1538883"/>
          </a:xfrm>
          <a:prstGeom prst="rect">
            <a:avLst/>
          </a:prstGeom>
        </p:spPr>
        <p:txBody>
          <a:bodyPr wrap="square">
            <a:spAutoFit/>
          </a:bodyPr>
          <a:lstStyle/>
          <a:p>
            <a:pPr algn="r"/>
            <a:r>
              <a:rPr lang="el-GR" b="1" dirty="0">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a:t>
            </a: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endParaRPr lang="el-GR" sz="3600" b="1" dirty="0">
              <a:solidFill>
                <a:schemeClr val="tx2">
                  <a:lumMod val="25000"/>
                </a:schemeClr>
              </a:solidFill>
              <a:latin typeface="Bookman Old Style" panose="02050604050505020204" pitchFamily="18" charset="0"/>
            </a:endParaRPr>
          </a:p>
          <a:p>
            <a:pPr algn="r"/>
            <a:endParaRPr lang="el-GR" b="1" dirty="0">
              <a:solidFill>
                <a:schemeClr val="tx2">
                  <a:lumMod val="25000"/>
                </a:schemeClr>
              </a:solidFill>
              <a:latin typeface="Bookman Old Style" panose="02050604050505020204" pitchFamily="18" charset="0"/>
            </a:endParaRPr>
          </a:p>
          <a:p>
            <a:pPr algn="r"/>
            <a:r>
              <a:rPr lang="el-GR" sz="2000" b="1" dirty="0" smtClean="0">
                <a:solidFill>
                  <a:srgbClr val="002060"/>
                </a:solidFill>
                <a:latin typeface="Bookman Old Style" panose="02050604050505020204" pitchFamily="18" charset="0"/>
              </a:rPr>
              <a:t>24 </a:t>
            </a:r>
            <a:r>
              <a:rPr lang="el-GR" sz="2000" b="1" dirty="0">
                <a:solidFill>
                  <a:srgbClr val="002060"/>
                </a:solidFill>
                <a:latin typeface="Bookman Old Style" panose="02050604050505020204" pitchFamily="18" charset="0"/>
              </a:rPr>
              <a:t>Απριλίου </a:t>
            </a:r>
            <a:r>
              <a:rPr lang="el-GR" sz="2000" b="1" dirty="0" smtClean="0">
                <a:solidFill>
                  <a:srgbClr val="002060"/>
                </a:solidFill>
                <a:latin typeface="Bookman Old Style" panose="02050604050505020204" pitchFamily="18" charset="0"/>
              </a:rPr>
              <a:t>2013</a:t>
            </a:r>
          </a:p>
          <a:p>
            <a:pPr algn="r"/>
            <a:endParaRPr lang="el-GR" sz="2000" b="1" dirty="0" smtClean="0">
              <a:solidFill>
                <a:srgbClr val="002060"/>
              </a:solidFill>
              <a:latin typeface="Bookman Old Style" panose="02050604050505020204" pitchFamily="18" charset="0"/>
            </a:endParaRPr>
          </a:p>
        </p:txBody>
      </p:sp>
      <p:pic>
        <p:nvPicPr>
          <p:cNvPr id="2" name="Εικόνα 1"/>
          <p:cNvPicPr>
            <a:picLocks noChangeAspect="1"/>
          </p:cNvPicPr>
          <p:nvPr/>
        </p:nvPicPr>
        <p:blipFill>
          <a:blip r:embed="rId3"/>
          <a:stretch>
            <a:fillRect/>
          </a:stretch>
        </p:blipFill>
        <p:spPr>
          <a:xfrm>
            <a:off x="72447" y="104715"/>
            <a:ext cx="6344228" cy="24938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Εικόνα 2"/>
          <p:cNvPicPr>
            <a:picLocks noChangeAspect="1"/>
          </p:cNvPicPr>
          <p:nvPr/>
        </p:nvPicPr>
        <p:blipFill>
          <a:blip r:embed="rId4"/>
          <a:stretch>
            <a:fillRect/>
          </a:stretch>
        </p:blipFill>
        <p:spPr>
          <a:xfrm>
            <a:off x="7620069" y="116975"/>
            <a:ext cx="3749963" cy="1712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465505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Εικόνα 2"/>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 y="0"/>
            <a:ext cx="12192000" cy="6858000"/>
          </a:xfrm>
          <a:prstGeom prst="rect">
            <a:avLst/>
          </a:prstGeom>
        </p:spPr>
      </p:pic>
      <p:sp>
        <p:nvSpPr>
          <p:cNvPr id="5" name="Ορθογώνιο 4"/>
          <p:cNvSpPr/>
          <p:nvPr/>
        </p:nvSpPr>
        <p:spPr>
          <a:xfrm>
            <a:off x="5010911" y="83128"/>
            <a:ext cx="6948875" cy="1877437"/>
          </a:xfrm>
          <a:prstGeom prst="rect">
            <a:avLst/>
          </a:prstGeom>
        </p:spPr>
        <p:txBody>
          <a:bodyPr wrap="square">
            <a:spAutoFit/>
          </a:bodyPr>
          <a:lstStyle/>
          <a:p>
            <a:pPr algn="ct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p>
          <a:p>
            <a:pPr algn="ct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Εκδηλώσεις Τ.Θ.Σ</a:t>
            </a:r>
            <a:endParaRPr lang="el-GR" sz="3600" b="1" dirty="0">
              <a:solidFill>
                <a:schemeClr val="tx2">
                  <a:lumMod val="25000"/>
                </a:schemeClr>
              </a:solidFill>
              <a:latin typeface="Bookman Old Style" panose="02050604050505020204" pitchFamily="18" charset="0"/>
            </a:endParaRPr>
          </a:p>
          <a:p>
            <a:pPr algn="ctr"/>
            <a:r>
              <a:rPr lang="el-GR" sz="2400" b="1" dirty="0" smtClean="0">
                <a:solidFill>
                  <a:srgbClr val="002060"/>
                </a:solidFill>
                <a:latin typeface="Bookman Old Style" panose="02050604050505020204" pitchFamily="18" charset="0"/>
              </a:rPr>
              <a:t>                            </a:t>
            </a:r>
            <a:r>
              <a:rPr lang="en-US" sz="2400" b="1" dirty="0" smtClean="0">
                <a:solidFill>
                  <a:srgbClr val="002060"/>
                </a:solidFill>
                <a:latin typeface="Bookman Old Style" panose="02050604050505020204" pitchFamily="18" charset="0"/>
              </a:rPr>
              <a:t>9 </a:t>
            </a:r>
            <a:r>
              <a:rPr lang="el-GR" sz="2400" b="1" dirty="0" smtClean="0">
                <a:solidFill>
                  <a:srgbClr val="002060"/>
                </a:solidFill>
                <a:latin typeface="Bookman Old Style" panose="02050604050505020204" pitchFamily="18" charset="0"/>
              </a:rPr>
              <a:t>Νοεμβρίου  2013</a:t>
            </a:r>
          </a:p>
          <a:p>
            <a:pPr algn="ctr"/>
            <a:r>
              <a:rPr lang="el-GR" sz="2000" b="1" dirty="0" smtClean="0">
                <a:solidFill>
                  <a:srgbClr val="002060"/>
                </a:solidFill>
                <a:latin typeface="Bookman Old Style" panose="02050604050505020204" pitchFamily="18" charset="0"/>
              </a:rPr>
              <a:t>                                                        Ημερίδα</a:t>
            </a:r>
            <a:endParaRPr lang="el-GR" sz="2000" b="1" dirty="0">
              <a:solidFill>
                <a:srgbClr val="002060"/>
              </a:solidFill>
              <a:latin typeface="Bookman Old Style" panose="02050604050505020204" pitchFamily="18" charset="0"/>
            </a:endParaRPr>
          </a:p>
        </p:txBody>
      </p:sp>
      <p:pic>
        <p:nvPicPr>
          <p:cNvPr id="2" name="Εικόνα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9876" y="83128"/>
            <a:ext cx="2983344" cy="37784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Ορθογώνιο 3"/>
          <p:cNvSpPr/>
          <p:nvPr/>
        </p:nvSpPr>
        <p:spPr>
          <a:xfrm>
            <a:off x="1" y="3861537"/>
            <a:ext cx="11959786" cy="2752292"/>
          </a:xfrm>
          <a:prstGeom prst="rect">
            <a:avLst/>
          </a:prstGeom>
        </p:spPr>
        <p:txBody>
          <a:bodyPr wrap="square">
            <a:spAutoFit/>
          </a:bodyPr>
          <a:lstStyle/>
          <a:p>
            <a:pPr marL="285750" indent="-285750" algn="just">
              <a:lnSpc>
                <a:spcPct val="115000"/>
              </a:lnSpc>
              <a:spcAft>
                <a:spcPts val="1000"/>
              </a:spcAft>
              <a:buFont typeface="Arial" panose="020B0604020202020204" pitchFamily="34" charset="0"/>
              <a:buChar char="•"/>
            </a:pPr>
            <a:r>
              <a:rPr lang="el-GR" sz="1600"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Στο </a:t>
            </a:r>
            <a:r>
              <a:rPr lang="el-GR"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πλαίσιο του Προγράμματος «</a:t>
            </a:r>
            <a:r>
              <a:rPr lang="el-GR" sz="1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Εκπαίδευση Αλλοδαπών &amp; </a:t>
            </a:r>
            <a:r>
              <a:rPr lang="el-GR" sz="1600" b="1" i="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Παλιννοστούντων</a:t>
            </a:r>
            <a:r>
              <a:rPr lang="el-GR" sz="1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Μαθητών</a:t>
            </a:r>
            <a:r>
              <a:rPr lang="el-GR"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r>
              <a:rPr lang="el-GR" sz="1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Δράση ΙΙΙ, Καλλιέργεια κλίματος διαπολιτισμικής επικοινωνίας σε επίπεδο σχολείου</a:t>
            </a:r>
            <a:r>
              <a:rPr lang="el-GR"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και σε συνεργασία με το Τμήμα Θεατρικών Σπουδών της Σχολής Καλών Τεχνών του Πανεπιστημίου Πελοποννήσου, </a:t>
            </a:r>
            <a:r>
              <a:rPr lang="el-GR" sz="1600"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διοργανώθηκε </a:t>
            </a:r>
            <a:r>
              <a:rPr lang="el-GR"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ημερίδα Διαπολιτισμικής Θεατρικής Εκπαίδευσης με τίτλο «</a:t>
            </a:r>
            <a:r>
              <a:rPr lang="el-GR" sz="1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Κουλτούρες και Ζυμώματα, Εσύ κι </a:t>
            </a:r>
            <a:r>
              <a:rPr lang="el-GR" sz="1600" b="1" i="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Εγ</a:t>
            </a:r>
            <a:r>
              <a:rPr lang="el-GR" sz="1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ώ</a:t>
            </a:r>
            <a:r>
              <a:rPr lang="el-GR" sz="16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 </a:t>
            </a:r>
            <a:r>
              <a:rPr lang="el-GR" sz="1600" b="1" dirty="0">
                <a:solidFill>
                  <a:srgbClr val="002060"/>
                </a:solidFill>
                <a:latin typeface="Calibri" panose="020F0502020204030204" pitchFamily="34" charset="0"/>
                <a:ea typeface="Calibri" panose="020F0502020204030204" pitchFamily="34" charset="0"/>
                <a:cs typeface="Arial" panose="020B0604020202020204" pitchFamily="34" charset="0"/>
              </a:rPr>
              <a:t>το Σάββατο 9/11/2013, στην Αίθουσα Λήδας Τασοπούλου στο Ναύπλιο</a:t>
            </a:r>
            <a:r>
              <a:rPr lang="el-GR"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Η ημερίδα </a:t>
            </a:r>
            <a:r>
              <a:rPr lang="el-GR" sz="1600"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l-GR"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είναι βασισμένη σε εφαρμογές που υλοποιήθηκαν σε σχολεία που </a:t>
            </a:r>
            <a:r>
              <a:rPr lang="el-GR" sz="1600"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συμμετείχαν </a:t>
            </a:r>
            <a:r>
              <a:rPr lang="el-GR"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στο πρόγραμμα. </a:t>
            </a:r>
            <a:endParaRPr lang="el-GR" sz="1600" b="1" dirty="0">
              <a:solidFill>
                <a:srgbClr val="002060"/>
              </a:solidFill>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15000"/>
              </a:lnSpc>
              <a:spcAft>
                <a:spcPts val="1000"/>
              </a:spcAft>
            </a:pPr>
            <a:r>
              <a:rPr lang="el-GR" sz="16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      Τη συζήτηση συντόνισε η κυρία </a:t>
            </a:r>
            <a:r>
              <a:rPr lang="el-GR" sz="1600" b="1" dirty="0">
                <a:solidFill>
                  <a:srgbClr val="002060"/>
                </a:solidFill>
                <a:latin typeface="Calibri" panose="020F0502020204030204" pitchFamily="34" charset="0"/>
                <a:ea typeface="Calibri" panose="020F0502020204030204" pitchFamily="34" charset="0"/>
                <a:cs typeface="Arial" panose="020B0604020202020204" pitchFamily="34" charset="0"/>
              </a:rPr>
              <a:t>Άλκηστις Κοντογιάννη, Καθηγήτρια Παν/</a:t>
            </a:r>
            <a:r>
              <a:rPr lang="el-GR" sz="1600" b="1" dirty="0" err="1">
                <a:solidFill>
                  <a:srgbClr val="002060"/>
                </a:solidFill>
                <a:latin typeface="Calibri" panose="020F0502020204030204" pitchFamily="34" charset="0"/>
                <a:ea typeface="Calibri" panose="020F0502020204030204" pitchFamily="34" charset="0"/>
                <a:cs typeface="Arial" panose="020B0604020202020204" pitchFamily="34" charset="0"/>
              </a:rPr>
              <a:t>μίου</a:t>
            </a:r>
            <a:r>
              <a:rPr lang="el-GR" sz="1600" b="1" dirty="0">
                <a:solidFill>
                  <a:srgbClr val="002060"/>
                </a:solidFill>
                <a:latin typeface="Calibri" panose="020F0502020204030204" pitchFamily="34" charset="0"/>
                <a:ea typeface="Calibri" panose="020F0502020204030204" pitchFamily="34" charset="0"/>
                <a:cs typeface="Arial" panose="020B0604020202020204" pitchFamily="34" charset="0"/>
              </a:rPr>
              <a:t> Πελοποννήσου και Επιστημονική </a:t>
            </a:r>
            <a:r>
              <a:rPr lang="el-GR" sz="1600" b="1" dirty="0" err="1">
                <a:solidFill>
                  <a:srgbClr val="002060"/>
                </a:solidFill>
                <a:latin typeface="Calibri" panose="020F0502020204030204" pitchFamily="34" charset="0"/>
                <a:ea typeface="Calibri" panose="020F0502020204030204" pitchFamily="34" charset="0"/>
                <a:cs typeface="Arial" panose="020B0604020202020204" pitchFamily="34" charset="0"/>
              </a:rPr>
              <a:t>Συνεργάτις</a:t>
            </a:r>
            <a:r>
              <a:rPr lang="el-GR" sz="1600" b="1" dirty="0">
                <a:solidFill>
                  <a:srgbClr val="002060"/>
                </a:solidFill>
                <a:latin typeface="Calibri" panose="020F0502020204030204" pitchFamily="34" charset="0"/>
                <a:ea typeface="Calibri" panose="020F0502020204030204" pitchFamily="34" charset="0"/>
                <a:cs typeface="Arial" panose="020B0604020202020204" pitchFamily="34" charset="0"/>
              </a:rPr>
              <a:t> του προγράμματος, ενώ </a:t>
            </a:r>
            <a:r>
              <a:rPr lang="el-GR" sz="1600" b="1" dirty="0" smtClean="0">
                <a:solidFill>
                  <a:srgbClr val="002060"/>
                </a:solidFill>
                <a:latin typeface="Calibri" panose="020F0502020204030204" pitchFamily="34" charset="0"/>
                <a:ea typeface="Calibri" panose="020F0502020204030204" pitchFamily="34" charset="0"/>
                <a:cs typeface="Arial" panose="020B0604020202020204" pitchFamily="34" charset="0"/>
              </a:rPr>
              <a:t>πραγματοποιήθηκαν </a:t>
            </a:r>
            <a:r>
              <a:rPr lang="el-GR" sz="1600" b="1" dirty="0">
                <a:solidFill>
                  <a:srgbClr val="002060"/>
                </a:solidFill>
                <a:latin typeface="Calibri" panose="020F0502020204030204" pitchFamily="34" charset="0"/>
                <a:ea typeface="Calibri" panose="020F0502020204030204" pitchFamily="34" charset="0"/>
                <a:cs typeface="Arial" panose="020B0604020202020204" pitchFamily="34" charset="0"/>
              </a:rPr>
              <a:t>εισηγήσεις από τον Αναπληρωτή Καθηγητή Παν/</a:t>
            </a:r>
            <a:r>
              <a:rPr lang="el-GR" sz="1600" b="1" dirty="0" err="1">
                <a:solidFill>
                  <a:srgbClr val="002060"/>
                </a:solidFill>
                <a:latin typeface="Calibri" panose="020F0502020204030204" pitchFamily="34" charset="0"/>
                <a:ea typeface="Calibri" panose="020F0502020204030204" pitchFamily="34" charset="0"/>
                <a:cs typeface="Arial" panose="020B0604020202020204" pitchFamily="34" charset="0"/>
              </a:rPr>
              <a:t>μίου</a:t>
            </a:r>
            <a:r>
              <a:rPr lang="el-GR" sz="1600" b="1" dirty="0">
                <a:solidFill>
                  <a:srgbClr val="002060"/>
                </a:solidFill>
                <a:latin typeface="Calibri" panose="020F0502020204030204" pitchFamily="34" charset="0"/>
                <a:ea typeface="Calibri" panose="020F0502020204030204" pitchFamily="34" charset="0"/>
                <a:cs typeface="Arial" panose="020B0604020202020204" pitchFamily="34" charset="0"/>
              </a:rPr>
              <a:t> Ιωαννίνων και επιστημονικά υπεύθυνο </a:t>
            </a:r>
            <a:r>
              <a:rPr lang="el-GR"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κ. Νικολάου Γιώργο και τις συνεργάτιδες θεατρολόγους </a:t>
            </a:r>
            <a:r>
              <a:rPr lang="el-GR" sz="16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κ.κ</a:t>
            </a:r>
            <a:r>
              <a:rPr lang="el-GR"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Ιωάννα Αλεξανδρή, Βιργινία Κεχαγιά, Μαρία Νομικού, Ουρανία </a:t>
            </a:r>
            <a:r>
              <a:rPr lang="el-GR" sz="16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Ντανάκα</a:t>
            </a:r>
            <a:r>
              <a:rPr lang="el-GR" sz="16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Ισμήνη </a:t>
            </a:r>
            <a:r>
              <a:rPr lang="el-GR" sz="16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Πρωίου</a:t>
            </a:r>
            <a:r>
              <a:rPr lang="el-GR" sz="1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endParaRPr lang="el-GR" sz="1600" dirty="0">
              <a:solidFill>
                <a:srgbClr val="00206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9499343"/>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Εικόνα 4"/>
          <p:cNvPicPr>
            <a:picLocks noChangeAspect="1"/>
          </p:cNvPicPr>
          <p:nvPr/>
        </p:nvPicPr>
        <p:blipFill>
          <a:blip r:embed="rId2">
            <a:duotone>
              <a:schemeClr val="accent4">
                <a:shade val="45000"/>
                <a:satMod val="135000"/>
              </a:schemeClr>
              <a:prstClr val="white"/>
            </a:duotone>
            <a:extLst>
              <a:ext uri="{BEBA8EAE-BF5A-486C-A8C5-ECC9F3942E4B}">
                <a14:imgProps xmlns:a14="http://schemas.microsoft.com/office/drawing/2010/main">
                  <a14:imgLayer r:embed="rId3">
                    <a14:imgEffect>
                      <a14:brightnessContrast contrast="-40000"/>
                    </a14:imgEffect>
                  </a14:imgLayer>
                </a14:imgProps>
              </a:ext>
            </a:extLst>
          </a:blip>
          <a:stretch>
            <a:fillRect/>
          </a:stretch>
        </p:blipFill>
        <p:spPr>
          <a:xfrm>
            <a:off x="-1" y="9144"/>
            <a:ext cx="12191999" cy="6858000"/>
          </a:xfrm>
          <a:prstGeom prst="rect">
            <a:avLst/>
          </a:prstGeom>
        </p:spPr>
      </p:pic>
      <p:sp>
        <p:nvSpPr>
          <p:cNvPr id="4" name="Ορθογώνιο 3"/>
          <p:cNvSpPr/>
          <p:nvPr/>
        </p:nvSpPr>
        <p:spPr>
          <a:xfrm>
            <a:off x="4282440" y="0"/>
            <a:ext cx="7713618" cy="2985433"/>
          </a:xfrm>
          <a:prstGeom prst="rect">
            <a:avLst/>
          </a:prstGeom>
        </p:spPr>
        <p:txBody>
          <a:bodyPr wrap="square">
            <a:spAutoFit/>
          </a:bodyPr>
          <a:lstStyle/>
          <a:p>
            <a:pPr algn="ct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p>
          <a:p>
            <a:pPr algn="ct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Εκδηλώσεις Τ.Θ.Σ</a:t>
            </a:r>
          </a:p>
          <a:p>
            <a:pPr algn="r"/>
            <a:endParaRPr lang="el-GR" sz="3600" b="1" dirty="0">
              <a:solidFill>
                <a:schemeClr val="tx2">
                  <a:lumMod val="25000"/>
                </a:schemeClr>
              </a:solidFill>
              <a:latin typeface="Bookman Old Style" panose="02050604050505020204" pitchFamily="18" charset="0"/>
            </a:endParaRPr>
          </a:p>
          <a:p>
            <a:pPr algn="ctr"/>
            <a:r>
              <a:rPr lang="el-GR" sz="2800" b="1" dirty="0" smtClean="0">
                <a:solidFill>
                  <a:schemeClr val="tx2">
                    <a:lumMod val="25000"/>
                  </a:schemeClr>
                </a:solidFill>
                <a:latin typeface="Bookman Old Style" panose="02050604050505020204" pitchFamily="18" charset="0"/>
              </a:rPr>
              <a:t>                      </a:t>
            </a:r>
            <a:r>
              <a:rPr lang="el-GR" sz="2800" b="1" dirty="0">
                <a:solidFill>
                  <a:srgbClr val="002060"/>
                </a:solidFill>
                <a:latin typeface="Bookman Old Style" panose="02050604050505020204" pitchFamily="18" charset="0"/>
              </a:rPr>
              <a:t>4</a:t>
            </a:r>
            <a:r>
              <a:rPr lang="el-GR" sz="2800" b="1" dirty="0" smtClean="0">
                <a:solidFill>
                  <a:srgbClr val="002060"/>
                </a:solidFill>
                <a:latin typeface="Bookman Old Style" panose="02050604050505020204" pitchFamily="18" charset="0"/>
              </a:rPr>
              <a:t>  Δεκεμβρίου  2013</a:t>
            </a:r>
          </a:p>
          <a:p>
            <a:pPr algn="ctr"/>
            <a:r>
              <a:rPr lang="el-GR" sz="2800" b="1" dirty="0" smtClean="0">
                <a:solidFill>
                  <a:srgbClr val="002060"/>
                </a:solidFill>
                <a:latin typeface="Bookman Old Style" panose="02050604050505020204" pitchFamily="18" charset="0"/>
              </a:rPr>
              <a:t>                      </a:t>
            </a:r>
          </a:p>
          <a:p>
            <a:pPr algn="ctr"/>
            <a:r>
              <a:rPr lang="el-GR" sz="2400" b="1" dirty="0">
                <a:solidFill>
                  <a:srgbClr val="002060"/>
                </a:solidFill>
                <a:latin typeface="Bookman Old Style" panose="02050604050505020204" pitchFamily="18" charset="0"/>
              </a:rPr>
              <a:t> </a:t>
            </a:r>
            <a:r>
              <a:rPr lang="el-GR" sz="2400" b="1" dirty="0" smtClean="0">
                <a:solidFill>
                  <a:srgbClr val="002060"/>
                </a:solidFill>
                <a:latin typeface="Bookman Old Style" panose="02050604050505020204" pitchFamily="18" charset="0"/>
              </a:rPr>
              <a:t>                            Εικαστικό σεμινάριο</a:t>
            </a:r>
            <a:endParaRPr lang="el-GR" sz="2400" b="1" dirty="0">
              <a:solidFill>
                <a:srgbClr val="002060"/>
              </a:solidFill>
              <a:latin typeface="Bookman Old Style" panose="02050604050505020204" pitchFamily="18" charset="0"/>
            </a:endParaRPr>
          </a:p>
        </p:txBody>
      </p:sp>
      <p:pic>
        <p:nvPicPr>
          <p:cNvPr id="2" name="Εικόνα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54" y="101599"/>
            <a:ext cx="3426691" cy="4156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Ορθογώνιο 2"/>
          <p:cNvSpPr/>
          <p:nvPr/>
        </p:nvSpPr>
        <p:spPr>
          <a:xfrm>
            <a:off x="0" y="4359564"/>
            <a:ext cx="12088422" cy="2031325"/>
          </a:xfrm>
          <a:prstGeom prst="rect">
            <a:avLst/>
          </a:prstGeom>
        </p:spPr>
        <p:txBody>
          <a:bodyPr wrap="square">
            <a:spAutoFit/>
          </a:bodyPr>
          <a:lstStyle/>
          <a:p>
            <a:pPr algn="just"/>
            <a:r>
              <a:rPr lang="el-GR" b="1" dirty="0" smtClean="0">
                <a:solidFill>
                  <a:srgbClr val="002060"/>
                </a:solidFill>
                <a:latin typeface="Calibri" panose="020F0502020204030204" pitchFamily="34" charset="0"/>
                <a:ea typeface="Times New Roman" panose="02020603050405020304" pitchFamily="18" charset="0"/>
              </a:rPr>
              <a:t>    </a:t>
            </a:r>
            <a:r>
              <a:rPr lang="el-GR" b="1" dirty="0">
                <a:solidFill>
                  <a:srgbClr val="002060"/>
                </a:solidFill>
                <a:latin typeface="Calibri" panose="020F0502020204030204" pitchFamily="34" charset="0"/>
              </a:rPr>
              <a:t> Το Τμήμα Θεατρικών Σπουδών του Πανεπιστημίου Πελοποννήσου </a:t>
            </a:r>
            <a:r>
              <a:rPr lang="el-GR" b="1" dirty="0" smtClean="0">
                <a:solidFill>
                  <a:srgbClr val="002060"/>
                </a:solidFill>
                <a:latin typeface="Calibri" panose="020F0502020204030204" pitchFamily="34" charset="0"/>
              </a:rPr>
              <a:t>οργάνωσε </a:t>
            </a:r>
            <a:r>
              <a:rPr lang="el-GR" b="1" dirty="0">
                <a:solidFill>
                  <a:srgbClr val="002060"/>
                </a:solidFill>
                <a:latin typeface="Calibri" panose="020F0502020204030204" pitchFamily="34" charset="0"/>
              </a:rPr>
              <a:t>εικαστικό σεμινάριο με θέμα &lt;&lt;η Χρήση του χρώματος&gt;&gt; με την εικαστικό Βασιλική </a:t>
            </a:r>
            <a:r>
              <a:rPr lang="el-GR" b="1" dirty="0" err="1">
                <a:solidFill>
                  <a:srgbClr val="002060"/>
                </a:solidFill>
                <a:latin typeface="Calibri" panose="020F0502020204030204" pitchFamily="34" charset="0"/>
              </a:rPr>
              <a:t>Σαγκιώτη</a:t>
            </a:r>
            <a:r>
              <a:rPr lang="el-GR" b="1" dirty="0">
                <a:solidFill>
                  <a:srgbClr val="002060"/>
                </a:solidFill>
                <a:latin typeface="Calibri" panose="020F0502020204030204" pitchFamily="34" charset="0"/>
              </a:rPr>
              <a:t>.</a:t>
            </a:r>
          </a:p>
          <a:p>
            <a:pPr algn="just"/>
            <a:r>
              <a:rPr lang="el-GR" b="1" dirty="0">
                <a:solidFill>
                  <a:srgbClr val="002060"/>
                </a:solidFill>
                <a:latin typeface="Calibri" panose="020F0502020204030204" pitchFamily="34" charset="0"/>
              </a:rPr>
              <a:t>Το σεμινάριο αποτελούνταν από δύο μέρη, το θεωρητικό και το πρακτικό. Αποσκοπούσε στην κατανόηση των βασικών αρχών της χρήσης του χρώματος. Οι συμμετέχοντες ασχολήθηκαν με το χρώμα και μαζί με την κα </a:t>
            </a:r>
            <a:r>
              <a:rPr lang="el-GR" b="1" dirty="0" err="1">
                <a:solidFill>
                  <a:srgbClr val="002060"/>
                </a:solidFill>
                <a:latin typeface="Calibri" panose="020F0502020204030204" pitchFamily="34" charset="0"/>
              </a:rPr>
              <a:t>Σαγκιώτη</a:t>
            </a:r>
            <a:r>
              <a:rPr lang="el-GR" b="1" dirty="0">
                <a:solidFill>
                  <a:srgbClr val="002060"/>
                </a:solidFill>
                <a:latin typeface="Calibri" panose="020F0502020204030204" pitchFamily="34" charset="0"/>
              </a:rPr>
              <a:t> εξέτασαν αναλυτικά τις βασικές αρχές χρήσης του χρώματος, χρωματικές κλίμακες, χαρακτηριστικά και ιδιότητες καθώς και διαφορετικές τεχνοτροπίες.</a:t>
            </a:r>
            <a:endParaRPr lang="el-GR" dirty="0">
              <a:solidFill>
                <a:srgbClr val="002060"/>
              </a:solidFill>
              <a:latin typeface="Calibri" panose="020F0502020204030204" pitchFamily="34" charset="0"/>
            </a:endParaRPr>
          </a:p>
          <a:p>
            <a:pPr algn="just"/>
            <a:r>
              <a:rPr lang="el-GR" b="1" dirty="0">
                <a:solidFill>
                  <a:srgbClr val="002060"/>
                </a:solidFill>
                <a:latin typeface="Calibri" panose="020F0502020204030204" pitchFamily="34" charset="0"/>
              </a:rPr>
              <a:t>Αίθουσα ισογείου, Κεντρικό Διδακτήριο Σχολής Καλών Τεχνών,  Τετάρτη 4 Δεκεμβρίου, έναρξη 18.15’, λήξη 21.00΄. </a:t>
            </a:r>
            <a:endParaRPr lang="el-GR" dirty="0">
              <a:solidFill>
                <a:srgbClr val="002060"/>
              </a:solidFill>
              <a:effectLst/>
              <a:latin typeface="Calibri" panose="020F0502020204030204" pitchFamily="34" charset="0"/>
              <a:ea typeface="Times New Roman" panose="02020603050405020304" pitchFamily="18" charset="0"/>
            </a:endParaRPr>
          </a:p>
        </p:txBody>
      </p:sp>
      <p:pic>
        <p:nvPicPr>
          <p:cNvPr id="6" name="Εικόνα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4343" y="917377"/>
            <a:ext cx="3478307" cy="26415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765193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5815584" y="0"/>
            <a:ext cx="6180474" cy="3693319"/>
          </a:xfrm>
          <a:prstGeom prst="rect">
            <a:avLst/>
          </a:prstGeom>
        </p:spPr>
        <p:txBody>
          <a:bodyPr wrap="square">
            <a:spAutoFit/>
          </a:bodyPr>
          <a:lstStyle/>
          <a:p>
            <a:pPr algn="ct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p>
          <a:p>
            <a:pPr algn="ct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a:t>
            </a:r>
          </a:p>
          <a:p>
            <a:pPr algn="ct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Εκδηλώσεις Τ.Θ.Σ</a:t>
            </a:r>
          </a:p>
          <a:p>
            <a:pPr algn="r"/>
            <a:endParaRPr lang="el-GR" sz="3600" b="1" dirty="0">
              <a:solidFill>
                <a:schemeClr val="tx2">
                  <a:lumMod val="25000"/>
                </a:schemeClr>
              </a:solidFill>
              <a:latin typeface="Bookman Old Style" panose="02050604050505020204" pitchFamily="18" charset="0"/>
            </a:endParaRPr>
          </a:p>
          <a:p>
            <a:pPr algn="ctr"/>
            <a:r>
              <a:rPr lang="el-GR" b="1" dirty="0" smtClean="0">
                <a:solidFill>
                  <a:schemeClr val="tx2">
                    <a:lumMod val="25000"/>
                  </a:schemeClr>
                </a:solidFill>
                <a:latin typeface="Bookman Old Style" panose="02050604050505020204" pitchFamily="18" charset="0"/>
              </a:rPr>
              <a:t>                                      </a:t>
            </a:r>
          </a:p>
          <a:p>
            <a:pPr algn="ctr"/>
            <a:r>
              <a:rPr lang="el-GR" sz="2400" b="1" dirty="0">
                <a:solidFill>
                  <a:srgbClr val="92D050"/>
                </a:solidFill>
                <a:latin typeface="Bookman Old Style" panose="02050604050505020204" pitchFamily="18" charset="0"/>
              </a:rPr>
              <a:t> </a:t>
            </a:r>
            <a:r>
              <a:rPr lang="el-GR" sz="2400" b="1" dirty="0" smtClean="0">
                <a:solidFill>
                  <a:srgbClr val="92D050"/>
                </a:solidFill>
                <a:latin typeface="Bookman Old Style" panose="02050604050505020204" pitchFamily="18" charset="0"/>
              </a:rPr>
              <a:t>              </a:t>
            </a:r>
            <a:r>
              <a:rPr lang="el-GR" sz="2400" b="1" dirty="0" smtClean="0">
                <a:solidFill>
                  <a:srgbClr val="002060"/>
                </a:solidFill>
                <a:latin typeface="Calibri" panose="020F0502020204030204" pitchFamily="34" charset="0"/>
              </a:rPr>
              <a:t>11 Δεκεμβρίου  2013</a:t>
            </a:r>
          </a:p>
          <a:p>
            <a:pPr algn="ctr"/>
            <a:r>
              <a:rPr lang="el-GR" sz="2400" b="1" dirty="0" smtClean="0">
                <a:solidFill>
                  <a:srgbClr val="002060"/>
                </a:solidFill>
                <a:latin typeface="Calibri" panose="020F0502020204030204" pitchFamily="34" charset="0"/>
              </a:rPr>
              <a:t>                      </a:t>
            </a:r>
          </a:p>
          <a:p>
            <a:pPr algn="ctr"/>
            <a:r>
              <a:rPr lang="el-GR" sz="2400" b="1" dirty="0">
                <a:solidFill>
                  <a:srgbClr val="002060"/>
                </a:solidFill>
                <a:latin typeface="Calibri" panose="020F0502020204030204" pitchFamily="34" charset="0"/>
              </a:rPr>
              <a:t> </a:t>
            </a:r>
            <a:r>
              <a:rPr lang="el-GR" sz="2400" b="1" dirty="0" smtClean="0">
                <a:solidFill>
                  <a:srgbClr val="002060"/>
                </a:solidFill>
                <a:latin typeface="Calibri" panose="020F0502020204030204" pitchFamily="34" charset="0"/>
              </a:rPr>
              <a:t>                          Σεμινάριο</a:t>
            </a:r>
            <a:endParaRPr lang="el-GR" sz="2400" b="1" dirty="0">
              <a:solidFill>
                <a:srgbClr val="002060"/>
              </a:solidFill>
              <a:latin typeface="Calibri" panose="020F0502020204030204" pitchFamily="34" charset="0"/>
            </a:endParaRPr>
          </a:p>
        </p:txBody>
      </p:sp>
      <p:sp>
        <p:nvSpPr>
          <p:cNvPr id="3" name="Ορθογώνιο 2"/>
          <p:cNvSpPr/>
          <p:nvPr/>
        </p:nvSpPr>
        <p:spPr>
          <a:xfrm>
            <a:off x="152595" y="4544568"/>
            <a:ext cx="12053455" cy="3508653"/>
          </a:xfrm>
          <a:prstGeom prst="rect">
            <a:avLst/>
          </a:prstGeom>
        </p:spPr>
        <p:txBody>
          <a:bodyPr wrap="square">
            <a:spAutoFit/>
          </a:bodyPr>
          <a:lstStyle/>
          <a:p>
            <a:pPr algn="just">
              <a:spcAft>
                <a:spcPts val="1190"/>
              </a:spcAft>
            </a:pPr>
            <a:r>
              <a:rPr lang="el-GR" dirty="0" smtClean="0">
                <a:solidFill>
                  <a:srgbClr val="663300"/>
                </a:solidFill>
                <a:latin typeface="Verdana" panose="020B0604030504040204" pitchFamily="34" charset="0"/>
                <a:ea typeface="Times New Roman" panose="02020603050405020304" pitchFamily="18" charset="0"/>
              </a:rPr>
              <a:t>    </a:t>
            </a:r>
          </a:p>
          <a:p>
            <a:pPr algn="just"/>
            <a:r>
              <a:rPr lang="el-GR" sz="2400" dirty="0" smtClean="0">
                <a:solidFill>
                  <a:srgbClr val="002060"/>
                </a:solidFill>
                <a:latin typeface="Calibri" panose="020F0502020204030204" pitchFamily="34" charset="0"/>
              </a:rPr>
              <a:t>       </a:t>
            </a:r>
            <a:r>
              <a:rPr lang="el-GR" sz="2400" b="1" dirty="0" smtClean="0">
                <a:solidFill>
                  <a:srgbClr val="002060"/>
                </a:solidFill>
                <a:latin typeface="Calibri" panose="020F0502020204030204" pitchFamily="34" charset="0"/>
              </a:rPr>
              <a:t>Το </a:t>
            </a:r>
            <a:r>
              <a:rPr lang="el-GR" sz="2400" b="1" dirty="0">
                <a:solidFill>
                  <a:srgbClr val="002060"/>
                </a:solidFill>
                <a:latin typeface="Calibri" panose="020F0502020204030204" pitchFamily="34" charset="0"/>
              </a:rPr>
              <a:t>Τμήμα Θεατρικών Σπουδών του Πανεπιστημίου Πελοποννήσου </a:t>
            </a:r>
            <a:r>
              <a:rPr lang="el-GR" sz="2400" b="1" dirty="0" smtClean="0">
                <a:solidFill>
                  <a:srgbClr val="002060"/>
                </a:solidFill>
                <a:latin typeface="Calibri" panose="020F0502020204030204" pitchFamily="34" charset="0"/>
              </a:rPr>
              <a:t>οργάνωσε </a:t>
            </a:r>
            <a:r>
              <a:rPr lang="el-GR" sz="2400" b="1" dirty="0">
                <a:solidFill>
                  <a:srgbClr val="002060"/>
                </a:solidFill>
                <a:latin typeface="Calibri" panose="020F0502020204030204" pitchFamily="34" charset="0"/>
              </a:rPr>
              <a:t>σεμινάριο με θέμα </a:t>
            </a:r>
            <a:r>
              <a:rPr lang="el-GR" sz="2400" b="1" i="1" dirty="0">
                <a:solidFill>
                  <a:srgbClr val="002060"/>
                </a:solidFill>
                <a:latin typeface="Calibri" panose="020F0502020204030204" pitchFamily="34" charset="0"/>
              </a:rPr>
              <a:t>«Σχεδιασμός φωτισμού για θέατρο και χορό» </a:t>
            </a:r>
            <a:r>
              <a:rPr lang="el-GR" sz="2400" b="1" dirty="0">
                <a:solidFill>
                  <a:srgbClr val="002060"/>
                </a:solidFill>
                <a:latin typeface="Calibri" panose="020F0502020204030204" pitchFamily="34" charset="0"/>
              </a:rPr>
              <a:t> με την Ελευθερία </a:t>
            </a:r>
            <a:r>
              <a:rPr lang="el-GR" sz="2400" b="1" dirty="0" err="1">
                <a:solidFill>
                  <a:srgbClr val="002060"/>
                </a:solidFill>
                <a:latin typeface="Calibri" panose="020F0502020204030204" pitchFamily="34" charset="0"/>
              </a:rPr>
              <a:t>Ντεκώ</a:t>
            </a:r>
            <a:r>
              <a:rPr lang="el-GR" sz="2400" b="1" dirty="0">
                <a:solidFill>
                  <a:srgbClr val="002060"/>
                </a:solidFill>
                <a:latin typeface="Calibri" panose="020F0502020204030204" pitchFamily="34" charset="0"/>
              </a:rPr>
              <a:t> Επίκουρη Καθηγήτρια του Τμήματος Θεάτρου της Σχολής Καλών Τεχνών του Αριστοτελείου Πανεπιστημίου Θεσσαλονίκης. Το </a:t>
            </a:r>
            <a:r>
              <a:rPr lang="el-GR" sz="2400" b="1" dirty="0" smtClean="0">
                <a:solidFill>
                  <a:srgbClr val="002060"/>
                </a:solidFill>
                <a:latin typeface="Calibri" panose="020F0502020204030204" pitchFamily="34" charset="0"/>
              </a:rPr>
              <a:t>σεμινάριο πραγματοποιήθηκε  </a:t>
            </a:r>
            <a:r>
              <a:rPr lang="el-GR" sz="2400" b="1" dirty="0">
                <a:solidFill>
                  <a:srgbClr val="002060"/>
                </a:solidFill>
                <a:latin typeface="Calibri" panose="020F0502020204030204" pitchFamily="34" charset="0"/>
              </a:rPr>
              <a:t>την Τετάρτη 11 Δεκεμβρίου και ώρα 3 μ.μ. στην Αίθουσα «Λήδα Τασοπούλου» (Κεντρικά Διδακτήρια). </a:t>
            </a:r>
          </a:p>
          <a:p>
            <a:pPr algn="just">
              <a:spcAft>
                <a:spcPts val="1190"/>
              </a:spcAft>
            </a:pPr>
            <a:endParaRPr lang="el-GR" dirty="0" smtClean="0">
              <a:solidFill>
                <a:srgbClr val="663300"/>
              </a:solidFill>
              <a:ea typeface="Times New Roman" panose="02020603050405020304" pitchFamily="18" charset="0"/>
            </a:endParaRPr>
          </a:p>
          <a:p>
            <a:pPr algn="just">
              <a:spcAft>
                <a:spcPts val="1190"/>
              </a:spcAft>
            </a:pPr>
            <a:endParaRPr lang="el-GR" dirty="0">
              <a:solidFill>
                <a:srgbClr val="663300"/>
              </a:solidFill>
              <a:latin typeface="Verdana" panose="020B0604030504040204" pitchFamily="34" charset="0"/>
              <a:ea typeface="Times New Roman" panose="02020603050405020304" pitchFamily="18" charset="0"/>
            </a:endParaRPr>
          </a:p>
          <a:p>
            <a:pPr algn="just">
              <a:spcAft>
                <a:spcPts val="1190"/>
              </a:spcAft>
            </a:pPr>
            <a:endParaRPr lang="el-GR" dirty="0" smtClean="0">
              <a:solidFill>
                <a:srgbClr val="663300"/>
              </a:solidFill>
              <a:latin typeface="Verdana" panose="020B0604030504040204" pitchFamily="34" charset="0"/>
              <a:ea typeface="Times New Roman" panose="02020603050405020304" pitchFamily="18" charset="0"/>
            </a:endParaRPr>
          </a:p>
        </p:txBody>
      </p:sp>
      <p:graphicFrame>
        <p:nvGraphicFramePr>
          <p:cNvPr id="5" name="Αντικείμενο 4"/>
          <p:cNvGraphicFramePr>
            <a:graphicFrameLocks noChangeAspect="1"/>
          </p:cNvGraphicFramePr>
          <p:nvPr>
            <p:extLst>
              <p:ext uri="{D42A27DB-BD31-4B8C-83A1-F6EECF244321}">
                <p14:modId xmlns:p14="http://schemas.microsoft.com/office/powerpoint/2010/main" val="3149805704"/>
              </p:ext>
            </p:extLst>
          </p:nvPr>
        </p:nvGraphicFramePr>
        <p:xfrm>
          <a:off x="306658" y="0"/>
          <a:ext cx="4064174" cy="4928616"/>
        </p:xfrm>
        <a:graphic>
          <a:graphicData uri="http://schemas.openxmlformats.org/presentationml/2006/ole">
            <mc:AlternateContent xmlns:mc="http://schemas.openxmlformats.org/markup-compatibility/2006">
              <mc:Choice xmlns:v="urn:schemas-microsoft-com:vml" Requires="v">
                <p:oleObj spid="_x0000_s15775" name="Acrobat Document" r:id="rId3" imgW="5667091" imgH="8020002" progId="AcroExch.Document.11">
                  <p:embed/>
                </p:oleObj>
              </mc:Choice>
              <mc:Fallback>
                <p:oleObj name="Acrobat Document" r:id="rId3" imgW="5667091" imgH="8020002" progId="AcroExch.Document.11">
                  <p:embed/>
                  <p:pic>
                    <p:nvPicPr>
                      <p:cNvPr id="0" name=""/>
                      <p:cNvPicPr/>
                      <p:nvPr/>
                    </p:nvPicPr>
                    <p:blipFill>
                      <a:blip r:embed="rId4"/>
                      <a:stretch>
                        <a:fillRect/>
                      </a:stretch>
                    </p:blipFill>
                    <p:spPr>
                      <a:xfrm>
                        <a:off x="306658" y="0"/>
                        <a:ext cx="4064174" cy="4928616"/>
                      </a:xfrm>
                      <a:prstGeom prst="rect">
                        <a:avLst/>
                      </a:prstGeom>
                    </p:spPr>
                  </p:pic>
                </p:oleObj>
              </mc:Fallback>
            </mc:AlternateContent>
          </a:graphicData>
        </a:graphic>
      </p:graphicFrame>
    </p:spTree>
    <p:extLst>
      <p:ext uri="{BB962C8B-B14F-4D97-AF65-F5344CB8AC3E}">
        <p14:creationId xmlns:p14="http://schemas.microsoft.com/office/powerpoint/2010/main" val="1354020786"/>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5517351" y="502080"/>
            <a:ext cx="5966135" cy="2492990"/>
          </a:xfrm>
          <a:prstGeom prst="rect">
            <a:avLst/>
          </a:prstGeom>
        </p:spPr>
        <p:txBody>
          <a:bodyPr wrap="square">
            <a:spAutoFit/>
          </a:bodyPr>
          <a:lstStyle/>
          <a:p>
            <a:pPr algn="ct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p>
          <a:p>
            <a:pPr algn="ctr"/>
            <a:endParaRPr lang="el-GR" sz="1600" b="1" dirty="0" smtClean="0">
              <a:solidFill>
                <a:schemeClr val="tx2">
                  <a:lumMod val="25000"/>
                </a:schemeClr>
              </a:solidFill>
              <a:latin typeface="Bookman Old Style" panose="02050604050505020204" pitchFamily="18" charset="0"/>
            </a:endParaRPr>
          </a:p>
          <a:p>
            <a:pPr algn="ctr"/>
            <a:r>
              <a:rPr lang="el-GR" sz="2000" b="1" dirty="0" smtClean="0">
                <a:solidFill>
                  <a:srgbClr val="002060"/>
                </a:solidFill>
                <a:latin typeface="Bookman Old Style" panose="02050604050505020204" pitchFamily="18" charset="0"/>
              </a:rPr>
              <a:t>14 Δεκεμβρίου  2013</a:t>
            </a:r>
          </a:p>
          <a:p>
            <a:pPr algn="ctr"/>
            <a:endParaRPr lang="el-GR" sz="2000" b="1" dirty="0" smtClean="0">
              <a:solidFill>
                <a:srgbClr val="002060"/>
              </a:solidFill>
              <a:latin typeface="Bookman Old Style" panose="02050604050505020204" pitchFamily="18" charset="0"/>
            </a:endParaRPr>
          </a:p>
          <a:p>
            <a:pPr algn="ctr"/>
            <a:r>
              <a:rPr lang="el-GR" sz="2000" b="1" dirty="0" smtClean="0">
                <a:solidFill>
                  <a:srgbClr val="002060"/>
                </a:solidFill>
                <a:latin typeface="Bookman Old Style" panose="02050604050505020204" pitchFamily="18" charset="0"/>
              </a:rPr>
              <a:t>Ημερίδα αποφοίτων Τ.Θ.Σ:                                            «Ο Οδυσσέας επιστρέφει στο Ναύπλιο»   </a:t>
            </a:r>
            <a:r>
              <a:rPr lang="el-GR" sz="1600" b="1" dirty="0" smtClean="0">
                <a:solidFill>
                  <a:srgbClr val="002060"/>
                </a:solidFill>
                <a:latin typeface="Bookman Old Style" panose="02050604050505020204" pitchFamily="18" charset="0"/>
              </a:rPr>
              <a:t>                   </a:t>
            </a:r>
          </a:p>
          <a:p>
            <a:pPr algn="ctr"/>
            <a:r>
              <a:rPr lang="el-GR" sz="2400" b="1" dirty="0">
                <a:solidFill>
                  <a:schemeClr val="tx2">
                    <a:lumMod val="25000"/>
                  </a:schemeClr>
                </a:solidFill>
                <a:latin typeface="Bookman Old Style" panose="02050604050505020204" pitchFamily="18" charset="0"/>
              </a:rPr>
              <a:t> </a:t>
            </a:r>
            <a:r>
              <a:rPr lang="el-GR" sz="2400" b="1" dirty="0" smtClean="0">
                <a:solidFill>
                  <a:schemeClr val="tx2">
                    <a:lumMod val="25000"/>
                  </a:schemeClr>
                </a:solidFill>
                <a:latin typeface="Bookman Old Style" panose="02050604050505020204" pitchFamily="18" charset="0"/>
              </a:rPr>
              <a:t>                            </a:t>
            </a:r>
            <a:endParaRPr lang="el-GR" sz="2400" b="1" dirty="0">
              <a:solidFill>
                <a:schemeClr val="tx2">
                  <a:lumMod val="25000"/>
                </a:schemeClr>
              </a:solidFill>
              <a:latin typeface="Bookman Old Style" panose="02050604050505020204" pitchFamily="18" charset="0"/>
            </a:endParaRPr>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7835" y="502080"/>
            <a:ext cx="2827009" cy="383507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Εικόνα 4" descr="C:\Users\Fragiskos\Desktop\diktio_ep1.jpg"/>
          <p:cNvPicPr/>
          <p:nvPr/>
        </p:nvPicPr>
        <p:blipFill>
          <a:blip r:embed="rId3" cstate="print"/>
          <a:srcRect/>
          <a:stretch>
            <a:fillRect/>
          </a:stretch>
        </p:blipFill>
        <p:spPr bwMode="auto">
          <a:xfrm>
            <a:off x="5517351" y="3318235"/>
            <a:ext cx="5966135" cy="1153048"/>
          </a:xfrm>
          <a:prstGeom prst="rect">
            <a:avLst/>
          </a:prstGeom>
          <a:noFill/>
          <a:ln w="9525">
            <a:noFill/>
            <a:miter lim="800000"/>
            <a:headEnd/>
            <a:tailEnd/>
          </a:ln>
        </p:spPr>
      </p:pic>
      <p:sp>
        <p:nvSpPr>
          <p:cNvPr id="6" name="Ορθογώνιο 5"/>
          <p:cNvSpPr/>
          <p:nvPr/>
        </p:nvSpPr>
        <p:spPr>
          <a:xfrm>
            <a:off x="1404458" y="4471283"/>
            <a:ext cx="10169411" cy="1938992"/>
          </a:xfrm>
          <a:prstGeom prst="rect">
            <a:avLst/>
          </a:prstGeom>
        </p:spPr>
        <p:txBody>
          <a:bodyPr wrap="square">
            <a:spAutoFit/>
          </a:bodyPr>
          <a:lstStyle/>
          <a:p>
            <a:pPr algn="just"/>
            <a:r>
              <a:rPr lang="el-GR" sz="2000" b="1" dirty="0" smtClean="0">
                <a:solidFill>
                  <a:srgbClr val="002060"/>
                </a:solidFill>
                <a:latin typeface="Calibri" panose="020F0502020204030204" pitchFamily="34" charset="0"/>
                <a:ea typeface="Calibri" panose="020F0502020204030204" pitchFamily="34" charset="0"/>
                <a:cs typeface="Times New Roman" panose="02020603050405020304" pitchFamily="18" charset="0"/>
              </a:rPr>
              <a:t>  Το </a:t>
            </a:r>
            <a:r>
              <a:rPr lang="el-GR"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Δίκτυο Επικοινωνίας Αποφοίτων του Τμήματος Θεατρικών Σπουδών, της Σχολής Καλών Τεχνών του Πανεπιστημίου Πελοποννήσου, μετά την επιτυχημένη Ημερίδα Αποφοίτων τον Φεβρουάριο του 2013 στην οποία είχαν παραστεί περισσότεροι από </a:t>
            </a:r>
            <a:r>
              <a:rPr lang="el-GR" sz="2000" b="1" dirty="0" err="1">
                <a:solidFill>
                  <a:srgbClr val="002060"/>
                </a:solidFill>
                <a:latin typeface="Calibri" panose="020F0502020204030204" pitchFamily="34" charset="0"/>
                <a:ea typeface="Calibri" panose="020F0502020204030204" pitchFamily="34" charset="0"/>
                <a:cs typeface="Times New Roman" panose="02020603050405020304" pitchFamily="18" charset="0"/>
              </a:rPr>
              <a:t>εκατόν</a:t>
            </a:r>
            <a:r>
              <a:rPr lang="el-GR" sz="20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 πενήντα ακροατές και ομιλητές, διοργανώνει ΗΜΕΡΙΔΑ, με τίτλο «Ο Οδυσσέας επιστρέφει στο Ναύπλιο», το Σάββατο 14 Δεκεμβρίου του 2013. Στην Ημερίδα θα παραστούν απόφοιτοι  θεατρολόγοι από όλη την Ελλάδα.</a:t>
            </a:r>
            <a:endParaRPr lang="el-GR" sz="2000" b="1" dirty="0">
              <a:solidFill>
                <a:srgbClr val="002060"/>
              </a:solidFill>
            </a:endParaRPr>
          </a:p>
        </p:txBody>
      </p:sp>
    </p:spTree>
    <p:extLst>
      <p:ext uri="{BB962C8B-B14F-4D97-AF65-F5344CB8AC3E}">
        <p14:creationId xmlns:p14="http://schemas.microsoft.com/office/powerpoint/2010/main" val="2351798578"/>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Αντικείμενο 5"/>
          <p:cNvGraphicFramePr>
            <a:graphicFrameLocks noChangeAspect="1"/>
          </p:cNvGraphicFramePr>
          <p:nvPr>
            <p:extLst>
              <p:ext uri="{D42A27DB-BD31-4B8C-83A1-F6EECF244321}">
                <p14:modId xmlns:p14="http://schemas.microsoft.com/office/powerpoint/2010/main" val="2046289762"/>
              </p:ext>
            </p:extLst>
          </p:nvPr>
        </p:nvGraphicFramePr>
        <p:xfrm>
          <a:off x="332510" y="1988158"/>
          <a:ext cx="3522035" cy="4673600"/>
        </p:xfrm>
        <a:graphic>
          <a:graphicData uri="http://schemas.openxmlformats.org/presentationml/2006/ole">
            <mc:AlternateContent xmlns:mc="http://schemas.openxmlformats.org/markup-compatibility/2006">
              <mc:Choice xmlns:v="urn:schemas-microsoft-com:vml" Requires="v">
                <p:oleObj spid="_x0000_s21257" name="Acrobat Document" r:id="rId3" imgW="5143451" imgH="6857857" progId="AcroExch.Document.11">
                  <p:embed/>
                </p:oleObj>
              </mc:Choice>
              <mc:Fallback>
                <p:oleObj name="Acrobat Document" r:id="rId3" imgW="5143451" imgH="6857857" progId="AcroExch.Document.11">
                  <p:embed/>
                  <p:pic>
                    <p:nvPicPr>
                      <p:cNvPr id="0" name=""/>
                      <p:cNvPicPr/>
                      <p:nvPr/>
                    </p:nvPicPr>
                    <p:blipFill>
                      <a:blip r:embed="rId4"/>
                      <a:stretch>
                        <a:fillRect/>
                      </a:stretch>
                    </p:blipFill>
                    <p:spPr>
                      <a:xfrm>
                        <a:off x="332510" y="1988158"/>
                        <a:ext cx="3522035" cy="4673600"/>
                      </a:xfrm>
                      <a:prstGeom prst="rect">
                        <a:avLst/>
                      </a:prstGeom>
                    </p:spPr>
                  </p:pic>
                </p:oleObj>
              </mc:Fallback>
            </mc:AlternateContent>
          </a:graphicData>
        </a:graphic>
      </p:graphicFrame>
      <p:pic>
        <p:nvPicPr>
          <p:cNvPr id="7" name="Εικόνα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477" y="2695216"/>
            <a:ext cx="4223214" cy="2888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Ορθογώνιο 9"/>
          <p:cNvSpPr/>
          <p:nvPr/>
        </p:nvSpPr>
        <p:spPr>
          <a:xfrm>
            <a:off x="3367668" y="0"/>
            <a:ext cx="8628390" cy="2000548"/>
          </a:xfrm>
          <a:prstGeom prst="rect">
            <a:avLst/>
          </a:prstGeom>
        </p:spPr>
        <p:txBody>
          <a:bodyPr wrap="square">
            <a:spAutoFit/>
          </a:bodyPr>
          <a:lstStyle/>
          <a:p>
            <a:pPr algn="ct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p>
          <a:p>
            <a:pPr algn="ctr"/>
            <a:endParaRPr lang="el-GR" sz="1600" b="1" dirty="0" smtClean="0">
              <a:solidFill>
                <a:schemeClr val="tx2">
                  <a:lumMod val="25000"/>
                </a:schemeClr>
              </a:solidFill>
              <a:latin typeface="Bookman Old Style" panose="02050604050505020204" pitchFamily="18" charset="0"/>
            </a:endParaRPr>
          </a:p>
          <a:p>
            <a:pPr algn="ctr"/>
            <a:r>
              <a:rPr lang="el-GR" sz="2400" b="1" dirty="0" smtClean="0">
                <a:solidFill>
                  <a:srgbClr val="002060"/>
                </a:solidFill>
                <a:latin typeface="Bookman Old Style" panose="02050604050505020204" pitchFamily="18" charset="0"/>
              </a:rPr>
              <a:t>14 Δεκεμβρίου  2013</a:t>
            </a:r>
          </a:p>
          <a:p>
            <a:pPr algn="ctr"/>
            <a:r>
              <a:rPr lang="el-GR" sz="2400" b="1" dirty="0" smtClean="0">
                <a:solidFill>
                  <a:srgbClr val="002060"/>
                </a:solidFill>
                <a:latin typeface="Bookman Old Style" panose="02050604050505020204" pitchFamily="18" charset="0"/>
              </a:rPr>
              <a:t>Ημερίδα αποφοίτων Τ.Θ.Σ: «Ο Οδυσσέας επιστρέφει στο Ναύπλιο»   </a:t>
            </a:r>
            <a:r>
              <a:rPr lang="el-GR" sz="1600" b="1" dirty="0" smtClean="0">
                <a:solidFill>
                  <a:srgbClr val="002060"/>
                </a:solidFill>
                <a:latin typeface="Bookman Old Style" panose="02050604050505020204" pitchFamily="18" charset="0"/>
              </a:rPr>
              <a:t>                   </a:t>
            </a:r>
            <a:r>
              <a:rPr lang="el-GR" sz="2400" b="1" dirty="0" smtClean="0">
                <a:solidFill>
                  <a:srgbClr val="002060"/>
                </a:solidFill>
                <a:latin typeface="Bookman Old Style" panose="02050604050505020204" pitchFamily="18" charset="0"/>
              </a:rPr>
              <a:t>                             </a:t>
            </a:r>
            <a:endParaRPr lang="el-GR" sz="2400" b="1" dirty="0">
              <a:solidFill>
                <a:srgbClr val="002060"/>
              </a:solidFill>
              <a:latin typeface="Bookman Old Style" panose="02050604050505020204" pitchFamily="18" charset="0"/>
            </a:endParaRPr>
          </a:p>
        </p:txBody>
      </p:sp>
      <p:graphicFrame>
        <p:nvGraphicFramePr>
          <p:cNvPr id="11" name="Αντικείμενο 10"/>
          <p:cNvGraphicFramePr>
            <a:graphicFrameLocks noChangeAspect="1"/>
          </p:cNvGraphicFramePr>
          <p:nvPr>
            <p:extLst>
              <p:ext uri="{D42A27DB-BD31-4B8C-83A1-F6EECF244321}">
                <p14:modId xmlns:p14="http://schemas.microsoft.com/office/powerpoint/2010/main" val="2757525808"/>
              </p:ext>
            </p:extLst>
          </p:nvPr>
        </p:nvGraphicFramePr>
        <p:xfrm>
          <a:off x="4205722" y="2000548"/>
          <a:ext cx="3476141" cy="4661210"/>
        </p:xfrm>
        <a:graphic>
          <a:graphicData uri="http://schemas.openxmlformats.org/presentationml/2006/ole">
            <mc:AlternateContent xmlns:mc="http://schemas.openxmlformats.org/markup-compatibility/2006">
              <mc:Choice xmlns:v="urn:schemas-microsoft-com:vml" Requires="v">
                <p:oleObj spid="_x0000_s21258" name="Έγγραφο" r:id="rId7" imgW="6970743" imgH="9661071" progId="Word.Document.12">
                  <p:embed/>
                </p:oleObj>
              </mc:Choice>
              <mc:Fallback>
                <p:oleObj name="Έγγραφο" r:id="rId7" imgW="6970743" imgH="9661071" progId="Word.Document.12">
                  <p:embed/>
                  <p:pic>
                    <p:nvPicPr>
                      <p:cNvPr id="0" name=""/>
                      <p:cNvPicPr/>
                      <p:nvPr/>
                    </p:nvPicPr>
                    <p:blipFill>
                      <a:blip r:embed="rId8"/>
                      <a:stretch>
                        <a:fillRect/>
                      </a:stretch>
                    </p:blipFill>
                    <p:spPr>
                      <a:xfrm>
                        <a:off x="4205722" y="2000548"/>
                        <a:ext cx="3476141" cy="4661210"/>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414593167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Ορθογώνιο 9"/>
          <p:cNvSpPr/>
          <p:nvPr/>
        </p:nvSpPr>
        <p:spPr>
          <a:xfrm>
            <a:off x="5412511" y="1237673"/>
            <a:ext cx="6779490" cy="1631216"/>
          </a:xfrm>
          <a:prstGeom prst="rect">
            <a:avLst/>
          </a:prstGeom>
        </p:spPr>
        <p:txBody>
          <a:bodyPr wrap="square">
            <a:spAutoFit/>
          </a:bodyPr>
          <a:lstStyle/>
          <a:p>
            <a:pPr algn="ct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p>
          <a:p>
            <a:pPr algn="ctr"/>
            <a:endParaRPr lang="el-GR" sz="1600" b="1" dirty="0" smtClean="0">
              <a:solidFill>
                <a:schemeClr val="tx2">
                  <a:lumMod val="25000"/>
                </a:schemeClr>
              </a:solidFill>
              <a:latin typeface="Bookman Old Style" panose="02050604050505020204" pitchFamily="18" charset="0"/>
            </a:endParaRPr>
          </a:p>
          <a:p>
            <a:pPr algn="ctr"/>
            <a:r>
              <a:rPr lang="el-GR" sz="2400" b="1" dirty="0" smtClean="0">
                <a:solidFill>
                  <a:schemeClr val="bg1"/>
                </a:solidFill>
                <a:latin typeface="Calibri" panose="020F0502020204030204" pitchFamily="34" charset="0"/>
              </a:rPr>
              <a:t>1</a:t>
            </a:r>
            <a:r>
              <a:rPr lang="en-US" sz="2400" b="1" dirty="0" smtClean="0">
                <a:solidFill>
                  <a:schemeClr val="bg1"/>
                </a:solidFill>
                <a:latin typeface="Calibri" panose="020F0502020204030204" pitchFamily="34" charset="0"/>
              </a:rPr>
              <a:t>5</a:t>
            </a:r>
            <a:r>
              <a:rPr lang="el-GR" sz="2400" b="1" dirty="0" smtClean="0">
                <a:solidFill>
                  <a:schemeClr val="bg1"/>
                </a:solidFill>
                <a:latin typeface="Calibri" panose="020F0502020204030204" pitchFamily="34" charset="0"/>
              </a:rPr>
              <a:t> Ιανουαρίου  2014</a:t>
            </a:r>
          </a:p>
          <a:p>
            <a:pPr algn="ctr"/>
            <a:r>
              <a:rPr lang="el-GR" sz="2400" b="1" dirty="0" smtClean="0">
                <a:solidFill>
                  <a:schemeClr val="bg1"/>
                </a:solidFill>
                <a:latin typeface="Calibri" panose="020F0502020204030204" pitchFamily="34" charset="0"/>
              </a:rPr>
              <a:t>Συνάντηση Προέδρου – Καθηγητών -  φοιτητών</a:t>
            </a:r>
            <a:r>
              <a:rPr lang="el-GR" sz="1600" b="1" dirty="0" smtClean="0">
                <a:solidFill>
                  <a:schemeClr val="bg1"/>
                </a:solidFill>
                <a:latin typeface="Calibri" panose="020F0502020204030204" pitchFamily="34" charset="0"/>
              </a:rPr>
              <a:t> </a:t>
            </a:r>
            <a:r>
              <a:rPr lang="el-GR" sz="1600" b="1" dirty="0" smtClean="0">
                <a:solidFill>
                  <a:srgbClr val="002060"/>
                </a:solidFill>
                <a:latin typeface="Bookman Old Style" panose="02050604050505020204" pitchFamily="18" charset="0"/>
              </a:rPr>
              <a:t>  </a:t>
            </a:r>
            <a:r>
              <a:rPr lang="el-GR" sz="1600" b="1" dirty="0" smtClean="0">
                <a:solidFill>
                  <a:schemeClr val="bg1">
                    <a:lumMod val="85000"/>
                    <a:lumOff val="15000"/>
                  </a:schemeClr>
                </a:solidFill>
                <a:latin typeface="Bookman Old Style" panose="02050604050505020204" pitchFamily="18" charset="0"/>
              </a:rPr>
              <a:t>                </a:t>
            </a:r>
            <a:r>
              <a:rPr lang="el-GR" sz="2400" b="1" dirty="0" smtClean="0">
                <a:solidFill>
                  <a:schemeClr val="bg1">
                    <a:lumMod val="85000"/>
                    <a:lumOff val="15000"/>
                  </a:schemeClr>
                </a:solidFill>
                <a:latin typeface="Bookman Old Style" panose="02050604050505020204" pitchFamily="18" charset="0"/>
              </a:rPr>
              <a:t>                             </a:t>
            </a:r>
            <a:endParaRPr lang="el-GR" sz="2400" b="1" dirty="0">
              <a:solidFill>
                <a:schemeClr val="bg1">
                  <a:lumMod val="85000"/>
                  <a:lumOff val="15000"/>
                </a:schemeClr>
              </a:solidFill>
              <a:latin typeface="Bookman Old Style" panose="02050604050505020204" pitchFamily="18" charset="0"/>
            </a:endParaRPr>
          </a:p>
        </p:txBody>
      </p:sp>
      <p:pic>
        <p:nvPicPr>
          <p:cNvPr id="2" name="Εικόνα 1"/>
          <p:cNvPicPr>
            <a:picLocks noChangeAspect="1"/>
          </p:cNvPicPr>
          <p:nvPr/>
        </p:nvPicPr>
        <p:blipFill>
          <a:blip r:embed="rId2"/>
          <a:stretch>
            <a:fillRect/>
          </a:stretch>
        </p:blipFill>
        <p:spPr>
          <a:xfrm>
            <a:off x="795528" y="201168"/>
            <a:ext cx="4616983" cy="6565392"/>
          </a:xfrm>
          <a:prstGeom prst="rect">
            <a:avLst/>
          </a:prstGeom>
        </p:spPr>
      </p:pic>
    </p:spTree>
    <p:extLst>
      <p:ext uri="{BB962C8B-B14F-4D97-AF65-F5344CB8AC3E}">
        <p14:creationId xmlns:p14="http://schemas.microsoft.com/office/powerpoint/2010/main" val="25322072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3" name="Εικόνα 2"/>
          <p:cNvPicPr>
            <a:picLocks noChangeAspect="1"/>
          </p:cNvPicPr>
          <p:nvPr/>
        </p:nvPicPr>
        <p:blipFill>
          <a:blip r:embed="rId3"/>
          <a:stretch>
            <a:fillRect/>
          </a:stretch>
        </p:blipFill>
        <p:spPr>
          <a:xfrm>
            <a:off x="0" y="0"/>
            <a:ext cx="12192000" cy="6858000"/>
          </a:xfrm>
          <a:prstGeom prst="rect">
            <a:avLst/>
          </a:prstGeom>
        </p:spPr>
      </p:pic>
      <p:sp>
        <p:nvSpPr>
          <p:cNvPr id="2" name="Τίτλος 1"/>
          <p:cNvSpPr>
            <a:spLocks noGrp="1"/>
          </p:cNvSpPr>
          <p:nvPr>
            <p:ph type="title"/>
          </p:nvPr>
        </p:nvSpPr>
        <p:spPr>
          <a:xfrm rot="5400000">
            <a:off x="1009610" y="1213001"/>
            <a:ext cx="3965661" cy="2476887"/>
          </a:xfrm>
        </p:spPr>
        <p:txBody>
          <a:bodyPr vert="vert" wrap="none">
            <a:prstTxWarp prst="textArchDown">
              <a:avLst/>
            </a:prstTxWarp>
            <a:normAutofit/>
          </a:bodyPr>
          <a:lstStyle/>
          <a:p>
            <a:r>
              <a:rPr lang="el-GR" sz="7200" b="1" cap="none" dirty="0" smtClean="0">
                <a:ln w="6600">
                  <a:solidFill>
                    <a:schemeClr val="accent2"/>
                  </a:solidFill>
                  <a:prstDash val="solid"/>
                </a:ln>
                <a:solidFill>
                  <a:schemeClr val="accent4">
                    <a:lumMod val="20000"/>
                    <a:lumOff val="80000"/>
                  </a:schemeClr>
                </a:solidFill>
                <a:effectLst>
                  <a:outerShdw dist="38100" dir="2700000" algn="tl" rotWithShape="0">
                    <a:schemeClr val="accent2"/>
                  </a:outerShdw>
                </a:effectLst>
              </a:rPr>
              <a:t>Τέλος</a:t>
            </a:r>
            <a:endParaRPr lang="el-GR" sz="7200" b="1" cap="none" dirty="0">
              <a:ln w="6600">
                <a:solidFill>
                  <a:schemeClr val="accent2"/>
                </a:solidFill>
                <a:prstDash val="solid"/>
              </a:ln>
              <a:solidFill>
                <a:schemeClr val="accent4">
                  <a:lumMod val="20000"/>
                  <a:lumOff val="80000"/>
                </a:schemeClr>
              </a:solidFill>
              <a:effectLst>
                <a:outerShdw dist="38100" dir="2700000" algn="tl" rotWithShape="0">
                  <a:schemeClr val="accent2"/>
                </a:outerShdw>
              </a:effectLst>
            </a:endParaRPr>
          </a:p>
        </p:txBody>
      </p:sp>
      <p:sp>
        <p:nvSpPr>
          <p:cNvPr id="5" name="TextBox 4"/>
          <p:cNvSpPr txBox="1"/>
          <p:nvPr/>
        </p:nvSpPr>
        <p:spPr>
          <a:xfrm>
            <a:off x="6858000" y="5688623"/>
            <a:ext cx="5172635" cy="369332"/>
          </a:xfrm>
          <a:prstGeom prst="rect">
            <a:avLst/>
          </a:prstGeom>
          <a:noFill/>
        </p:spPr>
        <p:txBody>
          <a:bodyPr wrap="square" rtlCol="0">
            <a:spAutoFit/>
          </a:bodyPr>
          <a:lstStyle/>
          <a:p>
            <a:r>
              <a:rPr lang="el-GR" dirty="0" smtClean="0"/>
              <a:t>       Επιμέλεια: μέλος ΕΤΕΠ Μαρία Καραγιάννη</a:t>
            </a:r>
            <a:endParaRPr lang="el-GR" dirty="0"/>
          </a:p>
        </p:txBody>
      </p:sp>
      <p:sp>
        <p:nvSpPr>
          <p:cNvPr id="6" name="TextBox 5"/>
          <p:cNvSpPr txBox="1"/>
          <p:nvPr/>
        </p:nvSpPr>
        <p:spPr>
          <a:xfrm>
            <a:off x="2992440" y="2266778"/>
            <a:ext cx="7431742" cy="461665"/>
          </a:xfrm>
          <a:prstGeom prst="rect">
            <a:avLst/>
          </a:prstGeom>
          <a:noFill/>
        </p:spPr>
        <p:txBody>
          <a:bodyPr wrap="square" rtlCol="0">
            <a:spAutoFit/>
          </a:bodyPr>
          <a:lstStyle/>
          <a:p>
            <a:r>
              <a:rPr lang="el-GR" sz="2400" dirty="0" smtClean="0"/>
              <a:t>Ευχαριστούμε για την προσοχή σας!</a:t>
            </a:r>
            <a:endParaRPr lang="el-GR" sz="2400" dirty="0"/>
          </a:p>
        </p:txBody>
      </p:sp>
    </p:spTree>
    <p:extLst>
      <p:ext uri="{BB962C8B-B14F-4D97-AF65-F5344CB8AC3E}">
        <p14:creationId xmlns:p14="http://schemas.microsoft.com/office/powerpoint/2010/main" val="3753168094"/>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Εικόνα 1"/>
          <p:cNvPicPr>
            <a:picLocks noChangeAspect="1"/>
          </p:cNvPicPr>
          <p:nvPr/>
        </p:nvPicPr>
        <p:blipFill>
          <a:blip r:embed="rId2">
            <a:extLst>
              <a:ext uri="{BEBA8EAE-BF5A-486C-A8C5-ECC9F3942E4B}">
                <a14:imgProps xmlns:a14="http://schemas.microsoft.com/office/drawing/2010/main">
                  <a14:imgLayer r:embed="rId3">
                    <a14:imgEffect>
                      <a14:artisticCrisscrossEtching/>
                    </a14:imgEffect>
                  </a14:imgLayer>
                </a14:imgProps>
              </a:ext>
            </a:extLst>
          </a:blip>
          <a:stretch>
            <a:fillRect/>
          </a:stretch>
        </p:blipFill>
        <p:spPr>
          <a:xfrm>
            <a:off x="-1" y="0"/>
            <a:ext cx="12192001" cy="6857999"/>
          </a:xfrm>
          <a:prstGeom prst="rect">
            <a:avLst/>
          </a:prstGeom>
        </p:spPr>
      </p:pic>
      <p:sp>
        <p:nvSpPr>
          <p:cNvPr id="4" name="Υπότιτλος 2"/>
          <p:cNvSpPr txBox="1">
            <a:spLocks/>
          </p:cNvSpPr>
          <p:nvPr/>
        </p:nvSpPr>
        <p:spPr>
          <a:xfrm>
            <a:off x="684212" y="4301067"/>
            <a:ext cx="11202988" cy="2448075"/>
          </a:xfrm>
          <a:prstGeom prst="rect">
            <a:avLst/>
          </a:prstGeom>
        </p:spPr>
        <p:txBody>
          <a:bodyPr vert="horz" lIns="91440" tIns="45720" rIns="91440" bIns="45720" rtlCol="0" anchor="ctr">
            <a:normAutofit lnSpcReduction="1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lgn="just">
              <a:buClr>
                <a:prstClr val="white"/>
              </a:buClr>
              <a:buNone/>
            </a:pPr>
            <a:r>
              <a:rPr lang="el-GR" b="1" dirty="0" smtClean="0">
                <a:solidFill>
                  <a:srgbClr val="775F55">
                    <a:lumMod val="75000"/>
                  </a:srgbClr>
                </a:solidFill>
              </a:rPr>
              <a:t>  </a:t>
            </a:r>
          </a:p>
          <a:p>
            <a:pPr marL="0" indent="0" algn="just">
              <a:buClr>
                <a:prstClr val="white"/>
              </a:buClr>
              <a:buNone/>
            </a:pPr>
            <a:r>
              <a:rPr lang="el-GR" b="1" dirty="0" smtClean="0">
                <a:solidFill>
                  <a:srgbClr val="775F55">
                    <a:lumMod val="75000"/>
                  </a:srgbClr>
                </a:solidFill>
              </a:rPr>
              <a:t> </a:t>
            </a:r>
            <a:r>
              <a:rPr lang="el-GR" sz="2400" b="1" dirty="0" smtClean="0">
                <a:solidFill>
                  <a:schemeClr val="tx1"/>
                </a:solidFill>
                <a:latin typeface="Calibri" panose="020F0502020204030204" pitchFamily="34" charset="0"/>
              </a:rPr>
              <a:t>Το Τμήμα Θεατρικών Σπουδών παρουσίασε </a:t>
            </a:r>
            <a:r>
              <a:rPr lang="el-GR" sz="2400" dirty="0" smtClean="0">
                <a:solidFill>
                  <a:schemeClr val="tx1"/>
                </a:solidFill>
                <a:latin typeface="Calibri" panose="020F0502020204030204" pitchFamily="34" charset="0"/>
              </a:rPr>
              <a:t>τη </a:t>
            </a:r>
            <a:r>
              <a:rPr lang="el-GR" sz="2400" dirty="0">
                <a:solidFill>
                  <a:schemeClr val="tx1"/>
                </a:solidFill>
                <a:latin typeface="Calibri" panose="020F0502020204030204" pitchFamily="34" charset="0"/>
              </a:rPr>
              <a:t>διάλεξη του κ. Νίκου Λυγερού με θέμα: </a:t>
            </a:r>
            <a:r>
              <a:rPr lang="el-GR" sz="2400" b="1" dirty="0">
                <a:solidFill>
                  <a:schemeClr val="tx1"/>
                </a:solidFill>
                <a:latin typeface="Calibri" panose="020F0502020204030204" pitchFamily="34" charset="0"/>
              </a:rPr>
              <a:t>Από το θεατρικό έργο στη σκηνοθεσία: Το παράδειγμα του </a:t>
            </a:r>
            <a:r>
              <a:rPr lang="el-GR" sz="2400" b="1" dirty="0" err="1">
                <a:solidFill>
                  <a:schemeClr val="tx1"/>
                </a:solidFill>
                <a:latin typeface="Calibri" panose="020F0502020204030204" pitchFamily="34" charset="0"/>
              </a:rPr>
              <a:t>Albert</a:t>
            </a:r>
            <a:r>
              <a:rPr lang="el-GR" sz="2400" b="1" dirty="0">
                <a:solidFill>
                  <a:schemeClr val="tx1"/>
                </a:solidFill>
                <a:latin typeface="Calibri" panose="020F0502020204030204" pitchFamily="34" charset="0"/>
              </a:rPr>
              <a:t> </a:t>
            </a:r>
            <a:r>
              <a:rPr lang="el-GR" sz="2400" b="1" dirty="0" err="1">
                <a:solidFill>
                  <a:schemeClr val="tx1"/>
                </a:solidFill>
                <a:latin typeface="Calibri" panose="020F0502020204030204" pitchFamily="34" charset="0"/>
              </a:rPr>
              <a:t>Camus</a:t>
            </a:r>
            <a:r>
              <a:rPr lang="el-GR" sz="2400" b="1" dirty="0">
                <a:solidFill>
                  <a:schemeClr val="tx1"/>
                </a:solidFill>
                <a:latin typeface="Calibri" panose="020F0502020204030204" pitchFamily="34" charset="0"/>
              </a:rPr>
              <a:t>. </a:t>
            </a:r>
            <a:r>
              <a:rPr lang="el-GR" sz="2400" dirty="0">
                <a:solidFill>
                  <a:schemeClr val="tx1"/>
                </a:solidFill>
                <a:latin typeface="Calibri" panose="020F0502020204030204" pitchFamily="34" charset="0"/>
              </a:rPr>
              <a:t>Η </a:t>
            </a:r>
            <a:r>
              <a:rPr lang="el-GR" sz="2400" dirty="0" smtClean="0">
                <a:solidFill>
                  <a:schemeClr val="tx1"/>
                </a:solidFill>
                <a:latin typeface="Calibri" panose="020F0502020204030204" pitchFamily="34" charset="0"/>
              </a:rPr>
              <a:t>διάλεξη πραγματοποιήθηκε στις 13 </a:t>
            </a:r>
            <a:r>
              <a:rPr lang="el-GR" sz="2400" dirty="0">
                <a:solidFill>
                  <a:schemeClr val="tx1"/>
                </a:solidFill>
                <a:latin typeface="Calibri" panose="020F0502020204030204" pitchFamily="34" charset="0"/>
              </a:rPr>
              <a:t>Μαΐου 2013, ημέρα Δευτέρα και ώρα 12:00, στην αίθουσα Λήδας Τασοπούλου, (κεντρικά διδακτήρια) Ναύπλιο.</a:t>
            </a:r>
          </a:p>
          <a:p>
            <a:pPr marL="0" indent="0">
              <a:buClr>
                <a:prstClr val="white"/>
              </a:buClr>
              <a:buFont typeface="Wingdings 3" panose="05040102010807070707" pitchFamily="18" charset="2"/>
              <a:buNone/>
            </a:pPr>
            <a:r>
              <a:rPr lang="el-GR" b="1" dirty="0" smtClean="0">
                <a:solidFill>
                  <a:srgbClr val="002060"/>
                </a:solidFill>
                <a:latin typeface="Calibri" panose="020F0502020204030204" pitchFamily="34" charset="0"/>
              </a:rPr>
              <a:t> </a:t>
            </a:r>
          </a:p>
        </p:txBody>
      </p:sp>
      <p:sp>
        <p:nvSpPr>
          <p:cNvPr id="6" name="Ορθογώνιο 5"/>
          <p:cNvSpPr/>
          <p:nvPr/>
        </p:nvSpPr>
        <p:spPr>
          <a:xfrm>
            <a:off x="5334000" y="1609636"/>
            <a:ext cx="6096000" cy="1477328"/>
          </a:xfrm>
          <a:prstGeom prst="rect">
            <a:avLst/>
          </a:prstGeom>
        </p:spPr>
        <p:txBody>
          <a:bodyPr>
            <a:spAutoFit/>
          </a:bodyPr>
          <a:lstStyle/>
          <a:p>
            <a:pPr algn="r"/>
            <a:r>
              <a:rPr lang="el-GR" b="1" dirty="0">
                <a:solidFill>
                  <a:prstClr val="white"/>
                </a:solidFill>
                <a:latin typeface="Bookman Old Style" panose="02050604050505020204" pitchFamily="18" charset="0"/>
              </a:rPr>
              <a:t> </a:t>
            </a: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a:t>
            </a: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endParaRPr lang="el-GR" sz="3600" b="1" dirty="0">
              <a:solidFill>
                <a:schemeClr val="tx2">
                  <a:lumMod val="25000"/>
                </a:schemeClr>
              </a:solidFill>
              <a:latin typeface="Bookman Old Style" panose="02050604050505020204" pitchFamily="18" charset="0"/>
            </a:endParaRPr>
          </a:p>
          <a:p>
            <a:pPr algn="r"/>
            <a:endParaRPr lang="el-GR" b="1" dirty="0">
              <a:solidFill>
                <a:schemeClr val="tx2">
                  <a:lumMod val="25000"/>
                </a:schemeClr>
              </a:solidFill>
              <a:latin typeface="Bookman Old Style" panose="02050604050505020204" pitchFamily="18" charset="0"/>
            </a:endParaRPr>
          </a:p>
          <a:p>
            <a:pPr algn="r"/>
            <a:r>
              <a:rPr lang="el-GR" b="1" dirty="0" smtClean="0">
                <a:latin typeface="Bookman Old Style" panose="02050604050505020204" pitchFamily="18" charset="0"/>
              </a:rPr>
              <a:t>13 Μαΐου 2013</a:t>
            </a:r>
          </a:p>
          <a:p>
            <a:pPr algn="r"/>
            <a:r>
              <a:rPr lang="el-GR" b="1" dirty="0" smtClean="0">
                <a:latin typeface="Bookman Old Style" panose="02050604050505020204" pitchFamily="18" charset="0"/>
              </a:rPr>
              <a:t>Διάλεξη</a:t>
            </a:r>
          </a:p>
        </p:txBody>
      </p:sp>
      <p:pic>
        <p:nvPicPr>
          <p:cNvPr id="3" name="Θέση περιεχομένου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84212" y="145306"/>
            <a:ext cx="3233057" cy="4517572"/>
          </a:xfrm>
        </p:spPr>
      </p:pic>
    </p:spTree>
    <p:extLst>
      <p:ext uri="{BB962C8B-B14F-4D97-AF65-F5344CB8AC3E}">
        <p14:creationId xmlns:p14="http://schemas.microsoft.com/office/powerpoint/2010/main" val="392937638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Ορθογώνιο 3"/>
          <p:cNvSpPr/>
          <p:nvPr/>
        </p:nvSpPr>
        <p:spPr>
          <a:xfrm>
            <a:off x="457200" y="4735752"/>
            <a:ext cx="10983686" cy="2122248"/>
          </a:xfrm>
          <a:prstGeom prst="rect">
            <a:avLst/>
          </a:prstGeom>
        </p:spPr>
        <p:txBody>
          <a:bodyPr wrap="square">
            <a:spAutoFit/>
          </a:bodyPr>
          <a:lstStyle/>
          <a:p>
            <a:pPr algn="just"/>
            <a:r>
              <a:rPr lang="el-GR" sz="2000" dirty="0" smtClean="0">
                <a:solidFill>
                  <a:srgbClr val="002060"/>
                </a:solidFill>
                <a:latin typeface="Calibri" panose="020F0502020204030204" pitchFamily="34" charset="0"/>
              </a:rPr>
              <a:t>       Την </a:t>
            </a:r>
            <a:r>
              <a:rPr lang="el-GR" sz="2000" dirty="0">
                <a:solidFill>
                  <a:srgbClr val="002060"/>
                </a:solidFill>
                <a:latin typeface="Calibri" panose="020F0502020204030204" pitchFamily="34" charset="0"/>
              </a:rPr>
              <a:t>Τετάρτη  </a:t>
            </a:r>
            <a:r>
              <a:rPr lang="el-GR" sz="2000" dirty="0" smtClean="0">
                <a:solidFill>
                  <a:srgbClr val="002060"/>
                </a:solidFill>
                <a:latin typeface="Calibri" panose="020F0502020204030204" pitchFamily="34" charset="0"/>
              </a:rPr>
              <a:t>22</a:t>
            </a:r>
            <a:r>
              <a:rPr lang="el-GR" sz="2000" dirty="0">
                <a:solidFill>
                  <a:srgbClr val="002060"/>
                </a:solidFill>
                <a:latin typeface="Calibri" panose="020F0502020204030204" pitchFamily="34" charset="0"/>
              </a:rPr>
              <a:t> Μαΐου 2013, και ώρα 19.00, στο Βουλευτικό του </a:t>
            </a:r>
            <a:r>
              <a:rPr lang="el-GR" sz="2000" dirty="0" smtClean="0">
                <a:solidFill>
                  <a:srgbClr val="002060"/>
                </a:solidFill>
                <a:latin typeface="Calibri" panose="020F0502020204030204" pitchFamily="34" charset="0"/>
              </a:rPr>
              <a:t>Ναυπλίου πραγματοποιήθηκε </a:t>
            </a:r>
            <a:r>
              <a:rPr lang="el-GR" sz="2000" dirty="0">
                <a:solidFill>
                  <a:srgbClr val="002060"/>
                </a:solidFill>
                <a:latin typeface="Calibri" panose="020F0502020204030204" pitchFamily="34" charset="0"/>
              </a:rPr>
              <a:t>η </a:t>
            </a:r>
            <a:r>
              <a:rPr lang="el-GR" sz="2000" b="1" dirty="0">
                <a:solidFill>
                  <a:srgbClr val="002060"/>
                </a:solidFill>
                <a:latin typeface="Calibri" panose="020F0502020204030204" pitchFamily="34" charset="0"/>
              </a:rPr>
              <a:t>τελετή αναγόρευσης του κυρίου Θεόδωρου Τερζόπουλου, διεθνώς καταξιωμένου σκηνοθέτη σε  επίτιμο διδάκτορα του Τμήματος Θεατρικών Σπουδών </a:t>
            </a:r>
            <a:r>
              <a:rPr lang="el-GR" sz="2000" dirty="0">
                <a:solidFill>
                  <a:srgbClr val="002060"/>
                </a:solidFill>
                <a:latin typeface="Calibri" panose="020F0502020204030204" pitchFamily="34" charset="0"/>
              </a:rPr>
              <a:t>της Σχολής Καλών Τεχνών του Πανεπιστημίου Πελοποννήσου. Ο κύριος Θεόδωρος Τερζόπουλος είναι  διακεκριμένος  ερευνητής του αρχαίου και παγκοσμίου θεάτρου, ιδρυτής του θεάτρου </a:t>
            </a:r>
            <a:r>
              <a:rPr lang="el-GR" sz="2000" i="1" dirty="0" err="1">
                <a:solidFill>
                  <a:srgbClr val="002060"/>
                </a:solidFill>
                <a:latin typeface="Calibri" panose="020F0502020204030204" pitchFamily="34" charset="0"/>
              </a:rPr>
              <a:t>Άττις</a:t>
            </a:r>
            <a:r>
              <a:rPr lang="el-GR" sz="2000" dirty="0">
                <a:solidFill>
                  <a:srgbClr val="002060"/>
                </a:solidFill>
                <a:latin typeface="Calibri" panose="020F0502020204030204" pitchFamily="34" charset="0"/>
              </a:rPr>
              <a:t> και ιδρυτικό μέλος της παγκόσμιας Θεατρικής Ολυμπιάδας.</a:t>
            </a:r>
          </a:p>
          <a:p>
            <a:pPr algn="just">
              <a:lnSpc>
                <a:spcPct val="115000"/>
              </a:lnSpc>
              <a:spcAft>
                <a:spcPts val="1000"/>
              </a:spcAft>
            </a:pPr>
            <a:endParaRPr lang="el-GR" sz="1100" dirty="0">
              <a:solidFill>
                <a:schemeClr val="tx2">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Θέση περιεχομένου 4"/>
          <p:cNvGraphicFramePr>
            <a:graphicFrameLocks noGrp="1" noChangeAspect="1"/>
          </p:cNvGraphicFramePr>
          <p:nvPr>
            <p:ph idx="1"/>
            <p:extLst>
              <p:ext uri="{D42A27DB-BD31-4B8C-83A1-F6EECF244321}">
                <p14:modId xmlns:p14="http://schemas.microsoft.com/office/powerpoint/2010/main" val="1901722435"/>
              </p:ext>
            </p:extLst>
          </p:nvPr>
        </p:nvGraphicFramePr>
        <p:xfrm>
          <a:off x="646084" y="256105"/>
          <a:ext cx="3404708" cy="4375319"/>
        </p:xfrm>
        <a:graphic>
          <a:graphicData uri="http://schemas.openxmlformats.org/presentationml/2006/ole">
            <mc:AlternateContent xmlns:mc="http://schemas.openxmlformats.org/markup-compatibility/2006">
              <mc:Choice xmlns:v="urn:schemas-microsoft-com:vml" Requires="v">
                <p:oleObj spid="_x0000_s5611" name="Acrobat Document" r:id="rId4" imgW="8229454" imgH="11744134" progId="AcroExch.Document.11">
                  <p:embed/>
                </p:oleObj>
              </mc:Choice>
              <mc:Fallback>
                <p:oleObj name="Acrobat Document" r:id="rId4" imgW="8229454" imgH="11744134" progId="AcroExch.Document.11">
                  <p:embed/>
                  <p:pic>
                    <p:nvPicPr>
                      <p:cNvPr id="0" name=""/>
                      <p:cNvPicPr/>
                      <p:nvPr/>
                    </p:nvPicPr>
                    <p:blipFill>
                      <a:blip r:embed="rId5"/>
                      <a:stretch>
                        <a:fillRect/>
                      </a:stretch>
                    </p:blipFill>
                    <p:spPr>
                      <a:xfrm>
                        <a:off x="646084" y="256105"/>
                        <a:ext cx="3404708" cy="4375319"/>
                      </a:xfrm>
                      <a:prstGeom prst="rect">
                        <a:avLst/>
                      </a:prstGeom>
                    </p:spPr>
                  </p:pic>
                </p:oleObj>
              </mc:Fallback>
            </mc:AlternateContent>
          </a:graphicData>
        </a:graphic>
      </p:graphicFrame>
      <p:sp>
        <p:nvSpPr>
          <p:cNvPr id="6" name="Ορθογώνιο 5"/>
          <p:cNvSpPr/>
          <p:nvPr/>
        </p:nvSpPr>
        <p:spPr>
          <a:xfrm>
            <a:off x="3278584" y="160737"/>
            <a:ext cx="8305800" cy="1477328"/>
          </a:xfrm>
          <a:prstGeom prst="rect">
            <a:avLst/>
          </a:prstGeom>
          <a:noFill/>
          <a:effectLst/>
        </p:spPr>
        <p:txBody>
          <a:bodyPr wrap="square">
            <a:spAutoFit/>
          </a:bodyPr>
          <a:lstStyle/>
          <a:p>
            <a:pPr lvl="0" algn="r"/>
            <a:r>
              <a:rPr lang="el-GR" sz="36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endParaRPr lang="el-GR" sz="3600" b="1" dirty="0" smtClean="0">
              <a:solidFill>
                <a:schemeClr val="tx2">
                  <a:lumMod val="25000"/>
                </a:schemeClr>
              </a:solidFill>
              <a:latin typeface="Bookman Old Style" panose="02050604050505020204" pitchFamily="18" charset="0"/>
            </a:endParaRPr>
          </a:p>
          <a:p>
            <a:pPr lvl="0" algn="r"/>
            <a:endParaRPr lang="el-GR" b="1" dirty="0">
              <a:solidFill>
                <a:schemeClr val="tx2">
                  <a:lumMod val="25000"/>
                </a:schemeClr>
              </a:solidFill>
              <a:latin typeface="Bookman Old Style" panose="02050604050505020204" pitchFamily="18" charset="0"/>
            </a:endParaRPr>
          </a:p>
          <a:p>
            <a:pPr lvl="0" algn="r"/>
            <a:r>
              <a:rPr lang="el-GR" b="1" dirty="0" smtClean="0">
                <a:solidFill>
                  <a:srgbClr val="002060"/>
                </a:solidFill>
                <a:latin typeface="Bookman Old Style" panose="02050604050505020204" pitchFamily="18" charset="0"/>
              </a:rPr>
              <a:t>22 </a:t>
            </a:r>
            <a:r>
              <a:rPr lang="el-GR" b="1" dirty="0">
                <a:solidFill>
                  <a:srgbClr val="002060"/>
                </a:solidFill>
                <a:latin typeface="Bookman Old Style" panose="02050604050505020204" pitchFamily="18" charset="0"/>
              </a:rPr>
              <a:t>Μαΐου </a:t>
            </a:r>
            <a:r>
              <a:rPr lang="el-GR" b="1" dirty="0" smtClean="0">
                <a:solidFill>
                  <a:srgbClr val="002060"/>
                </a:solidFill>
                <a:latin typeface="Bookman Old Style" panose="02050604050505020204" pitchFamily="18" charset="0"/>
              </a:rPr>
              <a:t>2013     </a:t>
            </a:r>
          </a:p>
          <a:p>
            <a:pPr lvl="0" algn="r"/>
            <a:r>
              <a:rPr lang="el-GR" b="1" dirty="0" smtClean="0">
                <a:solidFill>
                  <a:srgbClr val="002060"/>
                </a:solidFill>
                <a:latin typeface="Bookman Old Style" panose="02050604050505020204" pitchFamily="18" charset="0"/>
              </a:rPr>
              <a:t>Αναγόρευση σε Επίτιμο Διδάκτορα του Θ. Τερζόπουλου </a:t>
            </a:r>
            <a:endParaRPr lang="el-GR" b="1" dirty="0">
              <a:solidFill>
                <a:srgbClr val="002060"/>
              </a:solidFill>
              <a:latin typeface="Bookman Old Style" panose="02050604050505020204" pitchFamily="18" charset="0"/>
            </a:endParaRPr>
          </a:p>
        </p:txBody>
      </p:sp>
      <p:pic>
        <p:nvPicPr>
          <p:cNvPr id="7" name="Εικόνα 6" descr="http://4.bp.blogspot.com/-rJsJaVPUTtw/UZ0NH9hYF2I/AAAAAAABWPk/Yxc6aJE0H1U/s400/TERZOPOULOS8.jpg"/>
          <p:cNvPicPr/>
          <p:nvPr/>
        </p:nvPicPr>
        <p:blipFill>
          <a:blip r:embed="rId6" cstate="print"/>
          <a:srcRect/>
          <a:stretch>
            <a:fillRect/>
          </a:stretch>
        </p:blipFill>
        <p:spPr bwMode="auto">
          <a:xfrm>
            <a:off x="5186978" y="1810328"/>
            <a:ext cx="4206403" cy="27167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206217"/>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796" y="2039112"/>
            <a:ext cx="2825496" cy="4187952"/>
          </a:xfrm>
        </p:spPr>
      </p:pic>
      <p:sp>
        <p:nvSpPr>
          <p:cNvPr id="5" name="Ορθογώνιο 4"/>
          <p:cNvSpPr/>
          <p:nvPr/>
        </p:nvSpPr>
        <p:spPr>
          <a:xfrm>
            <a:off x="5918344" y="209169"/>
            <a:ext cx="6096000" cy="1754326"/>
          </a:xfrm>
          <a:prstGeom prst="rect">
            <a:avLst/>
          </a:prstGeom>
        </p:spPr>
        <p:txBody>
          <a:bodyPr>
            <a:spAutoFit/>
          </a:bodyPr>
          <a:lstStyle/>
          <a:p>
            <a:pPr algn="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endParaRPr lang="el-GR" sz="3600" b="1" dirty="0">
              <a:solidFill>
                <a:schemeClr val="tx2">
                  <a:lumMod val="25000"/>
                </a:schemeClr>
              </a:solidFill>
              <a:latin typeface="Bookman Old Style" panose="02050604050505020204" pitchFamily="18" charset="0"/>
            </a:endParaRPr>
          </a:p>
          <a:p>
            <a:pPr algn="r"/>
            <a:endParaRPr lang="el-GR" b="1" dirty="0">
              <a:solidFill>
                <a:schemeClr val="tx2">
                  <a:lumMod val="25000"/>
                </a:schemeClr>
              </a:solidFill>
              <a:latin typeface="Bookman Old Style" panose="02050604050505020204" pitchFamily="18" charset="0"/>
            </a:endParaRPr>
          </a:p>
          <a:p>
            <a:pPr algn="r"/>
            <a:r>
              <a:rPr lang="el-GR" b="1" dirty="0" smtClean="0">
                <a:solidFill>
                  <a:srgbClr val="002060"/>
                </a:solidFill>
                <a:latin typeface="Bookman Old Style" panose="02050604050505020204" pitchFamily="18" charset="0"/>
              </a:rPr>
              <a:t>1 &amp; 2  Ιουνίου 2013                        </a:t>
            </a:r>
          </a:p>
          <a:p>
            <a:pPr algn="r"/>
            <a:r>
              <a:rPr lang="el-GR" b="1" dirty="0" smtClean="0">
                <a:solidFill>
                  <a:srgbClr val="002060"/>
                </a:solidFill>
                <a:latin typeface="Bookman Old Style" panose="02050604050505020204" pitchFamily="18" charset="0"/>
              </a:rPr>
              <a:t> στο Ίδρυμα  Μιχάλη </a:t>
            </a:r>
            <a:r>
              <a:rPr lang="el-GR" b="1" dirty="0" err="1" smtClean="0">
                <a:solidFill>
                  <a:srgbClr val="002060"/>
                </a:solidFill>
                <a:latin typeface="Bookman Old Style" panose="02050604050505020204" pitchFamily="18" charset="0"/>
              </a:rPr>
              <a:t>κακογιάννη</a:t>
            </a:r>
            <a:endParaRPr lang="el-GR" b="1" dirty="0" smtClean="0">
              <a:solidFill>
                <a:srgbClr val="002060"/>
              </a:solidFill>
              <a:latin typeface="Bookman Old Style" panose="02050604050505020204" pitchFamily="18" charset="0"/>
            </a:endParaRPr>
          </a:p>
          <a:p>
            <a:pPr algn="r"/>
            <a:r>
              <a:rPr lang="el-GR" b="1" dirty="0" smtClean="0">
                <a:solidFill>
                  <a:srgbClr val="002060"/>
                </a:solidFill>
                <a:latin typeface="Bookman Old Style" panose="02050604050505020204" pitchFamily="18" charset="0"/>
              </a:rPr>
              <a:t>Εκδήλωση: «Ναύπλιο - Αθήνα μια Σκηνή»</a:t>
            </a:r>
            <a:endParaRPr lang="el-GR" b="1" dirty="0">
              <a:solidFill>
                <a:srgbClr val="002060"/>
              </a:solidFill>
              <a:latin typeface="Bookman Old Style" panose="02050604050505020204" pitchFamily="18" charset="0"/>
            </a:endParaRPr>
          </a:p>
        </p:txBody>
      </p:sp>
      <p:graphicFrame>
        <p:nvGraphicFramePr>
          <p:cNvPr id="6" name="Αντικείμενο 5"/>
          <p:cNvGraphicFramePr>
            <a:graphicFrameLocks noChangeAspect="1"/>
          </p:cNvGraphicFramePr>
          <p:nvPr>
            <p:extLst>
              <p:ext uri="{D42A27DB-BD31-4B8C-83A1-F6EECF244321}">
                <p14:modId xmlns:p14="http://schemas.microsoft.com/office/powerpoint/2010/main" val="2868178687"/>
              </p:ext>
            </p:extLst>
          </p:nvPr>
        </p:nvGraphicFramePr>
        <p:xfrm>
          <a:off x="3023070" y="1963495"/>
          <a:ext cx="3816642" cy="4796531"/>
        </p:xfrm>
        <a:graphic>
          <a:graphicData uri="http://schemas.openxmlformats.org/presentationml/2006/ole">
            <mc:AlternateContent xmlns:mc="http://schemas.openxmlformats.org/markup-compatibility/2006">
              <mc:Choice xmlns:v="urn:schemas-microsoft-com:vml" Requires="v">
                <p:oleObj spid="_x0000_s39536" name="Έγγραφο" r:id="rId5" imgW="5971272" imgH="8216458" progId="Word.Document.12">
                  <p:embed/>
                </p:oleObj>
              </mc:Choice>
              <mc:Fallback>
                <p:oleObj name="Έγγραφο" r:id="rId5" imgW="5971272" imgH="8216458" progId="Word.Document.12">
                  <p:embed/>
                  <p:pic>
                    <p:nvPicPr>
                      <p:cNvPr id="0" name=""/>
                      <p:cNvPicPr/>
                      <p:nvPr/>
                    </p:nvPicPr>
                    <p:blipFill>
                      <a:blip r:embed="rId6"/>
                      <a:stretch>
                        <a:fillRect/>
                      </a:stretch>
                    </p:blipFill>
                    <p:spPr>
                      <a:xfrm>
                        <a:off x="3023070" y="1963495"/>
                        <a:ext cx="3816642" cy="4796531"/>
                      </a:xfrm>
                      <a:prstGeom prst="rect">
                        <a:avLst/>
                      </a:prstGeom>
                      <a:solidFill>
                        <a:schemeClr val="tx1"/>
                      </a:solidFill>
                      <a:ln>
                        <a:solidFill>
                          <a:schemeClr val="tx2">
                            <a:lumMod val="25000"/>
                          </a:schemeClr>
                        </a:solidFill>
                      </a:ln>
                    </p:spPr>
                  </p:pic>
                </p:oleObj>
              </mc:Fallback>
            </mc:AlternateContent>
          </a:graphicData>
        </a:graphic>
      </p:graphicFrame>
      <p:graphicFrame>
        <p:nvGraphicFramePr>
          <p:cNvPr id="7" name="Αντικείμενο 6"/>
          <p:cNvGraphicFramePr>
            <a:graphicFrameLocks noChangeAspect="1"/>
          </p:cNvGraphicFramePr>
          <p:nvPr>
            <p:extLst>
              <p:ext uri="{D42A27DB-BD31-4B8C-83A1-F6EECF244321}">
                <p14:modId xmlns:p14="http://schemas.microsoft.com/office/powerpoint/2010/main" val="1000878271"/>
              </p:ext>
            </p:extLst>
          </p:nvPr>
        </p:nvGraphicFramePr>
        <p:xfrm>
          <a:off x="7215268" y="1963495"/>
          <a:ext cx="3693524" cy="4796531"/>
        </p:xfrm>
        <a:graphic>
          <a:graphicData uri="http://schemas.openxmlformats.org/presentationml/2006/ole">
            <mc:AlternateContent xmlns:mc="http://schemas.openxmlformats.org/markup-compatibility/2006">
              <mc:Choice xmlns:v="urn:schemas-microsoft-com:vml" Requires="v">
                <p:oleObj spid="_x0000_s39537" name="Έγγραφο" r:id="rId8" imgW="5971272" imgH="8086306" progId="Word.Document.12">
                  <p:embed/>
                </p:oleObj>
              </mc:Choice>
              <mc:Fallback>
                <p:oleObj name="Έγγραφο" r:id="rId8" imgW="5971272" imgH="8086306" progId="Word.Document.12">
                  <p:embed/>
                  <p:pic>
                    <p:nvPicPr>
                      <p:cNvPr id="0" name=""/>
                      <p:cNvPicPr/>
                      <p:nvPr/>
                    </p:nvPicPr>
                    <p:blipFill>
                      <a:blip r:embed="rId9"/>
                      <a:stretch>
                        <a:fillRect/>
                      </a:stretch>
                    </p:blipFill>
                    <p:spPr>
                      <a:xfrm>
                        <a:off x="7215268" y="1963495"/>
                        <a:ext cx="3693524" cy="4796531"/>
                      </a:xfrm>
                      <a:prstGeom prst="rect">
                        <a:avLst/>
                      </a:prstGeom>
                      <a:solidFill>
                        <a:schemeClr val="tx1"/>
                      </a:solidFill>
                      <a:ln>
                        <a:solidFill>
                          <a:schemeClr val="tx2">
                            <a:lumMod val="25000"/>
                          </a:schemeClr>
                        </a:solidFill>
                      </a:ln>
                    </p:spPr>
                  </p:pic>
                </p:oleObj>
              </mc:Fallback>
            </mc:AlternateContent>
          </a:graphicData>
        </a:graphic>
      </p:graphicFrame>
    </p:spTree>
    <p:extLst>
      <p:ext uri="{BB962C8B-B14F-4D97-AF65-F5344CB8AC3E}">
        <p14:creationId xmlns:p14="http://schemas.microsoft.com/office/powerpoint/2010/main" val="314801368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Θέση περιεχομένου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057400"/>
            <a:ext cx="2834640" cy="4160520"/>
          </a:xfrm>
        </p:spPr>
      </p:pic>
      <p:sp>
        <p:nvSpPr>
          <p:cNvPr id="5" name="Ορθογώνιο 4"/>
          <p:cNvSpPr/>
          <p:nvPr/>
        </p:nvSpPr>
        <p:spPr>
          <a:xfrm>
            <a:off x="5973208" y="172593"/>
            <a:ext cx="6096000" cy="1754326"/>
          </a:xfrm>
          <a:prstGeom prst="rect">
            <a:avLst/>
          </a:prstGeom>
        </p:spPr>
        <p:txBody>
          <a:bodyPr>
            <a:spAutoFit/>
          </a:bodyPr>
          <a:lstStyle/>
          <a:p>
            <a:pPr algn="r"/>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endParaRPr lang="el-GR" sz="3600" b="1" dirty="0">
              <a:solidFill>
                <a:schemeClr val="tx2">
                  <a:lumMod val="25000"/>
                </a:schemeClr>
              </a:solidFill>
              <a:latin typeface="Bookman Old Style" panose="02050604050505020204" pitchFamily="18" charset="0"/>
            </a:endParaRPr>
          </a:p>
          <a:p>
            <a:pPr algn="r"/>
            <a:endParaRPr lang="el-GR" b="1" dirty="0">
              <a:solidFill>
                <a:schemeClr val="tx2">
                  <a:lumMod val="25000"/>
                </a:schemeClr>
              </a:solidFill>
              <a:latin typeface="Bookman Old Style" panose="02050604050505020204" pitchFamily="18" charset="0"/>
            </a:endParaRPr>
          </a:p>
          <a:p>
            <a:pPr algn="r"/>
            <a:r>
              <a:rPr lang="el-GR" b="1" dirty="0" smtClean="0">
                <a:solidFill>
                  <a:srgbClr val="002060"/>
                </a:solidFill>
                <a:latin typeface="Bookman Old Style" panose="02050604050505020204" pitchFamily="18" charset="0"/>
              </a:rPr>
              <a:t>1 &amp; 2  Ιουνίου 2013                        </a:t>
            </a:r>
          </a:p>
          <a:p>
            <a:pPr algn="r"/>
            <a:r>
              <a:rPr lang="el-GR" b="1" dirty="0" smtClean="0">
                <a:solidFill>
                  <a:srgbClr val="002060"/>
                </a:solidFill>
                <a:latin typeface="Bookman Old Style" panose="02050604050505020204" pitchFamily="18" charset="0"/>
              </a:rPr>
              <a:t> στο Ίδρυμα  Μιχάλη </a:t>
            </a:r>
            <a:r>
              <a:rPr lang="el-GR" b="1" dirty="0" err="1" smtClean="0">
                <a:solidFill>
                  <a:srgbClr val="002060"/>
                </a:solidFill>
                <a:latin typeface="Bookman Old Style" panose="02050604050505020204" pitchFamily="18" charset="0"/>
              </a:rPr>
              <a:t>κακογιάννη</a:t>
            </a:r>
            <a:endParaRPr lang="el-GR" b="1" dirty="0" smtClean="0">
              <a:solidFill>
                <a:srgbClr val="002060"/>
              </a:solidFill>
              <a:latin typeface="Bookman Old Style" panose="02050604050505020204" pitchFamily="18" charset="0"/>
            </a:endParaRPr>
          </a:p>
          <a:p>
            <a:pPr algn="r"/>
            <a:r>
              <a:rPr lang="el-GR" b="1" dirty="0" smtClean="0">
                <a:solidFill>
                  <a:srgbClr val="002060"/>
                </a:solidFill>
                <a:latin typeface="Bookman Old Style" panose="02050604050505020204" pitchFamily="18" charset="0"/>
              </a:rPr>
              <a:t>Εκδήλωση: «Ναύπλιο - Αθήνα μια Σκηνή»</a:t>
            </a:r>
            <a:endParaRPr lang="el-GR" b="1" dirty="0">
              <a:solidFill>
                <a:srgbClr val="002060"/>
              </a:solidFill>
              <a:latin typeface="Bookman Old Style" panose="02050604050505020204" pitchFamily="18" charset="0"/>
            </a:endParaRPr>
          </a:p>
        </p:txBody>
      </p:sp>
      <p:graphicFrame>
        <p:nvGraphicFramePr>
          <p:cNvPr id="8" name="Αντικείμενο 7"/>
          <p:cNvGraphicFramePr>
            <a:graphicFrameLocks noChangeAspect="1"/>
          </p:cNvGraphicFramePr>
          <p:nvPr>
            <p:extLst>
              <p:ext uri="{D42A27DB-BD31-4B8C-83A1-F6EECF244321}">
                <p14:modId xmlns:p14="http://schemas.microsoft.com/office/powerpoint/2010/main" val="4004816263"/>
              </p:ext>
            </p:extLst>
          </p:nvPr>
        </p:nvGraphicFramePr>
        <p:xfrm>
          <a:off x="2971362" y="1926919"/>
          <a:ext cx="3932358" cy="4839641"/>
        </p:xfrm>
        <a:graphic>
          <a:graphicData uri="http://schemas.openxmlformats.org/presentationml/2006/ole">
            <mc:AlternateContent xmlns:mc="http://schemas.openxmlformats.org/markup-compatibility/2006">
              <mc:Choice xmlns:v="urn:schemas-microsoft-com:vml" Requires="v">
                <p:oleObj spid="_x0000_s42200" name="Έγγραφο" r:id="rId5" imgW="5971272" imgH="8337262" progId="Word.Document.12">
                  <p:embed/>
                </p:oleObj>
              </mc:Choice>
              <mc:Fallback>
                <p:oleObj name="Έγγραφο" r:id="rId5" imgW="5971272" imgH="8337262" progId="Word.Document.12">
                  <p:embed/>
                  <p:pic>
                    <p:nvPicPr>
                      <p:cNvPr id="0" name=""/>
                      <p:cNvPicPr/>
                      <p:nvPr/>
                    </p:nvPicPr>
                    <p:blipFill>
                      <a:blip r:embed="rId6"/>
                      <a:stretch>
                        <a:fillRect/>
                      </a:stretch>
                    </p:blipFill>
                    <p:spPr>
                      <a:xfrm>
                        <a:off x="2971362" y="1926919"/>
                        <a:ext cx="3932358" cy="4839641"/>
                      </a:xfrm>
                      <a:prstGeom prst="rect">
                        <a:avLst/>
                      </a:prstGeom>
                      <a:solidFill>
                        <a:schemeClr val="tx1"/>
                      </a:solidFill>
                      <a:ln>
                        <a:solidFill>
                          <a:schemeClr val="tx2">
                            <a:lumMod val="25000"/>
                          </a:schemeClr>
                        </a:solidFill>
                      </a:ln>
                    </p:spPr>
                  </p:pic>
                </p:oleObj>
              </mc:Fallback>
            </mc:AlternateContent>
          </a:graphicData>
        </a:graphic>
      </p:graphicFrame>
      <p:graphicFrame>
        <p:nvGraphicFramePr>
          <p:cNvPr id="9" name="Αντικείμενο 8"/>
          <p:cNvGraphicFramePr>
            <a:graphicFrameLocks noChangeAspect="1"/>
          </p:cNvGraphicFramePr>
          <p:nvPr>
            <p:extLst>
              <p:ext uri="{D42A27DB-BD31-4B8C-83A1-F6EECF244321}">
                <p14:modId xmlns:p14="http://schemas.microsoft.com/office/powerpoint/2010/main" val="1201903013"/>
              </p:ext>
            </p:extLst>
          </p:nvPr>
        </p:nvGraphicFramePr>
        <p:xfrm>
          <a:off x="7205472" y="1926919"/>
          <a:ext cx="3776472" cy="4839641"/>
        </p:xfrm>
        <a:graphic>
          <a:graphicData uri="http://schemas.openxmlformats.org/presentationml/2006/ole">
            <mc:AlternateContent xmlns:mc="http://schemas.openxmlformats.org/markup-compatibility/2006">
              <mc:Choice xmlns:v="urn:schemas-microsoft-com:vml" Requires="v">
                <p:oleObj spid="_x0000_s42201" name="Έγγραφο" r:id="rId8" imgW="5971272" imgH="8464537" progId="Word.Document.12">
                  <p:embed/>
                </p:oleObj>
              </mc:Choice>
              <mc:Fallback>
                <p:oleObj name="Έγγραφο" r:id="rId8" imgW="5971272" imgH="8464537" progId="Word.Document.12">
                  <p:embed/>
                  <p:pic>
                    <p:nvPicPr>
                      <p:cNvPr id="0" name=""/>
                      <p:cNvPicPr/>
                      <p:nvPr/>
                    </p:nvPicPr>
                    <p:blipFill>
                      <a:blip r:embed="rId9"/>
                      <a:stretch>
                        <a:fillRect/>
                      </a:stretch>
                    </p:blipFill>
                    <p:spPr>
                      <a:xfrm>
                        <a:off x="7205472" y="1926919"/>
                        <a:ext cx="3776472" cy="4839641"/>
                      </a:xfrm>
                      <a:prstGeom prst="rect">
                        <a:avLst/>
                      </a:prstGeom>
                      <a:solidFill>
                        <a:schemeClr val="tx1"/>
                      </a:solidFill>
                      <a:ln>
                        <a:solidFill>
                          <a:schemeClr val="tx2">
                            <a:lumMod val="25000"/>
                          </a:schemeClr>
                        </a:solidFill>
                      </a:ln>
                    </p:spPr>
                  </p:pic>
                </p:oleObj>
              </mc:Fallback>
            </mc:AlternateContent>
          </a:graphicData>
        </a:graphic>
      </p:graphicFrame>
    </p:spTree>
    <p:extLst>
      <p:ext uri="{BB962C8B-B14F-4D97-AF65-F5344CB8AC3E}">
        <p14:creationId xmlns:p14="http://schemas.microsoft.com/office/powerpoint/2010/main" val="2032562642"/>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Θέση περιεχομένου 5"/>
          <p:cNvSpPr>
            <a:spLocks noGrp="1"/>
          </p:cNvSpPr>
          <p:nvPr>
            <p:ph idx="1"/>
          </p:nvPr>
        </p:nvSpPr>
        <p:spPr>
          <a:xfrm>
            <a:off x="684211" y="-16839"/>
            <a:ext cx="11181217" cy="2749153"/>
          </a:xfrm>
        </p:spPr>
        <p:txBody>
          <a:bodyPr>
            <a:normAutofit/>
          </a:bodyPr>
          <a:lstStyle/>
          <a:p>
            <a:pPr marL="0" indent="0" algn="r">
              <a:buNone/>
            </a:pPr>
            <a:r>
              <a:rPr lang="el-GR" sz="40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endParaRPr lang="el-GR" sz="4000" b="1" dirty="0">
              <a:solidFill>
                <a:schemeClr val="tx2">
                  <a:lumMod val="25000"/>
                </a:schemeClr>
              </a:solidFill>
              <a:latin typeface="Bookman Old Style" panose="02050604050505020204" pitchFamily="18" charset="0"/>
            </a:endParaRPr>
          </a:p>
          <a:p>
            <a:pPr algn="r"/>
            <a:endParaRPr lang="el-GR" b="1" dirty="0">
              <a:solidFill>
                <a:schemeClr val="tx2">
                  <a:lumMod val="25000"/>
                </a:schemeClr>
              </a:solidFill>
              <a:latin typeface="Bookman Old Style" panose="02050604050505020204" pitchFamily="18" charset="0"/>
            </a:endParaRPr>
          </a:p>
          <a:p>
            <a:pPr marL="0" indent="0" algn="r">
              <a:buNone/>
            </a:pPr>
            <a:r>
              <a:rPr lang="el-GR" b="1" dirty="0">
                <a:solidFill>
                  <a:srgbClr val="002060"/>
                </a:solidFill>
                <a:latin typeface="Bookman Old Style" panose="02050604050505020204" pitchFamily="18" charset="0"/>
              </a:rPr>
              <a:t>1 &amp; 2  Ιουνίου 2013                        </a:t>
            </a:r>
          </a:p>
          <a:p>
            <a:pPr marL="0" indent="0" algn="r">
              <a:buNone/>
            </a:pPr>
            <a:r>
              <a:rPr lang="el-GR" b="1" dirty="0">
                <a:solidFill>
                  <a:srgbClr val="002060"/>
                </a:solidFill>
                <a:latin typeface="Bookman Old Style" panose="02050604050505020204" pitchFamily="18" charset="0"/>
              </a:rPr>
              <a:t> στο Ίδρυμα  Μιχάλη </a:t>
            </a:r>
            <a:r>
              <a:rPr lang="el-GR" b="1" dirty="0" smtClean="0">
                <a:solidFill>
                  <a:srgbClr val="002060"/>
                </a:solidFill>
                <a:latin typeface="Bookman Old Style" panose="02050604050505020204" pitchFamily="18" charset="0"/>
              </a:rPr>
              <a:t>Κακογιάννη</a:t>
            </a:r>
            <a:endParaRPr lang="el-GR" b="1" dirty="0">
              <a:solidFill>
                <a:srgbClr val="002060"/>
              </a:solidFill>
              <a:latin typeface="Bookman Old Style" panose="02050604050505020204" pitchFamily="18" charset="0"/>
            </a:endParaRPr>
          </a:p>
          <a:p>
            <a:pPr marL="0" indent="0" algn="r">
              <a:buNone/>
            </a:pPr>
            <a:r>
              <a:rPr lang="el-GR" b="1" dirty="0">
                <a:solidFill>
                  <a:srgbClr val="002060"/>
                </a:solidFill>
                <a:latin typeface="Bookman Old Style" panose="02050604050505020204" pitchFamily="18" charset="0"/>
              </a:rPr>
              <a:t>«Ναύπλιο - Αθήνα μια Σκηνή»</a:t>
            </a:r>
          </a:p>
          <a:p>
            <a:endParaRPr lang="el-GR" dirty="0"/>
          </a:p>
        </p:txBody>
      </p:sp>
      <p:pic>
        <p:nvPicPr>
          <p:cNvPr id="7" name="Εικόνα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544" y="3975326"/>
            <a:ext cx="2547256" cy="28352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Εικόνα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44" y="51962"/>
            <a:ext cx="2460170" cy="3434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Εικόνα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2926" y="3555716"/>
            <a:ext cx="2781300" cy="3254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Εικόνα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1478" y="3486914"/>
            <a:ext cx="4441372" cy="3015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Εικόνα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32495" y="103925"/>
            <a:ext cx="2699657" cy="33310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56793085"/>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Θέση περιεχομένου 5"/>
          <p:cNvSpPr>
            <a:spLocks noGrp="1"/>
          </p:cNvSpPr>
          <p:nvPr>
            <p:ph idx="1"/>
          </p:nvPr>
        </p:nvSpPr>
        <p:spPr>
          <a:xfrm>
            <a:off x="684211" y="-16839"/>
            <a:ext cx="11420703" cy="2749153"/>
          </a:xfrm>
        </p:spPr>
        <p:txBody>
          <a:bodyPr>
            <a:normAutofit/>
          </a:bodyPr>
          <a:lstStyle/>
          <a:p>
            <a:pPr marL="0" indent="0" algn="r">
              <a:buNone/>
            </a:pPr>
            <a:r>
              <a:rPr lang="el-GR" sz="4000" b="1" dirty="0" smtClean="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   Εκδηλώσεις </a:t>
            </a:r>
            <a:r>
              <a:rPr lang="el-GR" sz="40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Τ.Θ.Σ</a:t>
            </a:r>
            <a:endParaRPr lang="el-GR" sz="4000" b="1" dirty="0">
              <a:solidFill>
                <a:schemeClr val="tx2">
                  <a:lumMod val="25000"/>
                </a:schemeClr>
              </a:solidFill>
              <a:latin typeface="Bookman Old Style" panose="02050604050505020204" pitchFamily="18" charset="0"/>
            </a:endParaRPr>
          </a:p>
          <a:p>
            <a:pPr algn="r"/>
            <a:endParaRPr lang="el-GR" b="1" dirty="0">
              <a:solidFill>
                <a:schemeClr val="tx2">
                  <a:lumMod val="25000"/>
                </a:schemeClr>
              </a:solidFill>
              <a:latin typeface="Bookman Old Style" panose="02050604050505020204" pitchFamily="18" charset="0"/>
            </a:endParaRPr>
          </a:p>
          <a:p>
            <a:pPr marL="0" indent="0" algn="r">
              <a:buNone/>
            </a:pPr>
            <a:r>
              <a:rPr lang="el-GR" b="1" dirty="0">
                <a:solidFill>
                  <a:srgbClr val="002060"/>
                </a:solidFill>
                <a:latin typeface="Bookman Old Style" panose="02050604050505020204" pitchFamily="18" charset="0"/>
              </a:rPr>
              <a:t>1 &amp; 2  Ιουνίου 2013                        </a:t>
            </a:r>
          </a:p>
          <a:p>
            <a:pPr marL="0" indent="0" algn="r">
              <a:buNone/>
            </a:pPr>
            <a:r>
              <a:rPr lang="el-GR" b="1" dirty="0">
                <a:solidFill>
                  <a:srgbClr val="002060"/>
                </a:solidFill>
                <a:latin typeface="Bookman Old Style" panose="02050604050505020204" pitchFamily="18" charset="0"/>
              </a:rPr>
              <a:t> στο Ίδρυμα  Μιχάλη </a:t>
            </a:r>
            <a:r>
              <a:rPr lang="el-GR" b="1" dirty="0" smtClean="0">
                <a:solidFill>
                  <a:srgbClr val="002060"/>
                </a:solidFill>
                <a:latin typeface="Bookman Old Style" panose="02050604050505020204" pitchFamily="18" charset="0"/>
              </a:rPr>
              <a:t>Κακογιάννη</a:t>
            </a:r>
            <a:endParaRPr lang="el-GR" b="1" dirty="0">
              <a:solidFill>
                <a:srgbClr val="002060"/>
              </a:solidFill>
              <a:latin typeface="Bookman Old Style" panose="02050604050505020204" pitchFamily="18" charset="0"/>
            </a:endParaRPr>
          </a:p>
          <a:p>
            <a:pPr marL="0" indent="0" algn="r">
              <a:buNone/>
            </a:pPr>
            <a:r>
              <a:rPr lang="el-GR" b="1" dirty="0">
                <a:solidFill>
                  <a:srgbClr val="002060"/>
                </a:solidFill>
                <a:latin typeface="Bookman Old Style" panose="02050604050505020204" pitchFamily="18" charset="0"/>
              </a:rPr>
              <a:t>«Ναύπλιο - Αθήνα μια Σκηνή»</a:t>
            </a:r>
          </a:p>
          <a:p>
            <a:endParaRPr lang="el-GR" dirty="0"/>
          </a:p>
        </p:txBody>
      </p:sp>
      <p:pic>
        <p:nvPicPr>
          <p:cNvPr id="2" name="Εικόνα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708" y="116766"/>
            <a:ext cx="3526970" cy="2481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Εικόνα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967" y="3601725"/>
            <a:ext cx="3847644" cy="31330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Εικόνα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7243" y="3952172"/>
            <a:ext cx="3675888" cy="2702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Εικόνα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94126" y="561267"/>
            <a:ext cx="3548744" cy="24987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Εικόνα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0416" y="3310420"/>
            <a:ext cx="3669217" cy="24503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71759481"/>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Θέση περιεχομένου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1511" y="424543"/>
            <a:ext cx="4245429" cy="57082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Ορθογώνιο 5"/>
          <p:cNvSpPr/>
          <p:nvPr/>
        </p:nvSpPr>
        <p:spPr>
          <a:xfrm>
            <a:off x="4261642" y="1534695"/>
            <a:ext cx="7646894" cy="3490186"/>
          </a:xfrm>
          <a:prstGeom prst="rect">
            <a:avLst/>
          </a:prstGeom>
        </p:spPr>
        <p:txBody>
          <a:bodyPr wrap="square">
            <a:spAutoFit/>
          </a:bodyPr>
          <a:lstStyle/>
          <a:p>
            <a:pPr algn="ctr">
              <a:lnSpc>
                <a:spcPct val="120000"/>
              </a:lnSpc>
              <a:spcAft>
                <a:spcPts val="0"/>
              </a:spcAft>
            </a:pPr>
            <a:r>
              <a:rPr lang="el-GR" sz="3200" b="1" dirty="0">
                <a:solidFill>
                  <a:srgbClr val="002060"/>
                </a:solidFill>
                <a:latin typeface="Calibri" panose="020F0502020204030204" pitchFamily="34" charset="0"/>
                <a:ea typeface="Times New Roman" panose="02020603050405020304" pitchFamily="18" charset="0"/>
                <a:cs typeface="Minion Pro"/>
              </a:rPr>
              <a:t>3ο Διεθνές Συνέδριο </a:t>
            </a:r>
            <a:endParaRPr lang="en-US" sz="3200" b="1" dirty="0" smtClean="0">
              <a:solidFill>
                <a:srgbClr val="002060"/>
              </a:solidFill>
              <a:latin typeface="Calibri" panose="020F0502020204030204" pitchFamily="34" charset="0"/>
              <a:ea typeface="Times New Roman" panose="02020603050405020304" pitchFamily="18" charset="0"/>
              <a:cs typeface="Minion Pro"/>
            </a:endParaRPr>
          </a:p>
          <a:p>
            <a:pPr algn="ctr">
              <a:lnSpc>
                <a:spcPct val="120000"/>
              </a:lnSpc>
              <a:spcAft>
                <a:spcPts val="0"/>
              </a:spcAft>
            </a:pPr>
            <a:r>
              <a:rPr lang="el-GR" sz="3200" b="1" dirty="0" err="1" smtClean="0">
                <a:solidFill>
                  <a:srgbClr val="002060"/>
                </a:solidFill>
                <a:latin typeface="Calibri" panose="020F0502020204030204" pitchFamily="34" charset="0"/>
                <a:ea typeface="Times New Roman" panose="02020603050405020304" pitchFamily="18" charset="0"/>
                <a:cs typeface="Minion Pro"/>
              </a:rPr>
              <a:t>Δραματοθεραπείας</a:t>
            </a:r>
            <a:r>
              <a:rPr lang="el-GR" sz="3200" dirty="0" smtClean="0">
                <a:solidFill>
                  <a:srgbClr val="002060"/>
                </a:solidFill>
                <a:latin typeface="Calibri" panose="020F0502020204030204" pitchFamily="34" charset="0"/>
                <a:ea typeface="Times New Roman" panose="02020603050405020304" pitchFamily="18" charset="0"/>
                <a:cs typeface="Minion Pro"/>
              </a:rPr>
              <a:t> </a:t>
            </a:r>
            <a:r>
              <a:rPr lang="el-GR" sz="3200" b="1" dirty="0">
                <a:solidFill>
                  <a:srgbClr val="002060"/>
                </a:solidFill>
                <a:latin typeface="Calibri" panose="020F0502020204030204" pitchFamily="34" charset="0"/>
                <a:ea typeface="Times New Roman" panose="02020603050405020304" pitchFamily="18" charset="0"/>
                <a:cs typeface="Minion Pro"/>
              </a:rPr>
              <a:t>&amp; </a:t>
            </a:r>
            <a:r>
              <a:rPr lang="el-GR" sz="3200" b="1" dirty="0" err="1" smtClean="0">
                <a:solidFill>
                  <a:srgbClr val="002060"/>
                </a:solidFill>
                <a:latin typeface="Calibri" panose="020F0502020204030204" pitchFamily="34" charset="0"/>
                <a:ea typeface="Times New Roman" panose="02020603050405020304" pitchFamily="18" charset="0"/>
                <a:cs typeface="Minion Pro"/>
              </a:rPr>
              <a:t>Παιγνιοθεραπείας</a:t>
            </a:r>
            <a:endParaRPr lang="en-US" sz="3200" b="1" dirty="0" smtClean="0">
              <a:solidFill>
                <a:srgbClr val="002060"/>
              </a:solidFill>
              <a:latin typeface="Calibri" panose="020F0502020204030204" pitchFamily="34" charset="0"/>
              <a:ea typeface="Times New Roman" panose="02020603050405020304" pitchFamily="18" charset="0"/>
              <a:cs typeface="Minion Pro"/>
            </a:endParaRPr>
          </a:p>
          <a:p>
            <a:pPr algn="ctr">
              <a:lnSpc>
                <a:spcPct val="120000"/>
              </a:lnSpc>
              <a:spcAft>
                <a:spcPts val="0"/>
              </a:spcAft>
            </a:pPr>
            <a:endParaRPr lang="el-GR" sz="3200" b="1" dirty="0" smtClean="0">
              <a:solidFill>
                <a:srgbClr val="002060"/>
              </a:solidFill>
              <a:latin typeface="Calibri" panose="020F0502020204030204" pitchFamily="34" charset="0"/>
              <a:ea typeface="Times New Roman" panose="02020603050405020304" pitchFamily="18" charset="0"/>
              <a:cs typeface="Minion Pro"/>
            </a:endParaRPr>
          </a:p>
          <a:p>
            <a:pPr algn="ctr">
              <a:lnSpc>
                <a:spcPct val="120000"/>
              </a:lnSpc>
              <a:spcAft>
                <a:spcPts val="0"/>
              </a:spcAft>
            </a:pPr>
            <a:r>
              <a:rPr lang="el-GR" sz="3200" dirty="0" smtClean="0">
                <a:solidFill>
                  <a:srgbClr val="002060"/>
                </a:solidFill>
                <a:latin typeface="Calibri" panose="020F0502020204030204" pitchFamily="34" charset="0"/>
                <a:ea typeface="Times New Roman" panose="02020603050405020304" pitchFamily="18" charset="0"/>
                <a:cs typeface="Minion Pro"/>
              </a:rPr>
              <a:t>    </a:t>
            </a:r>
            <a:r>
              <a:rPr lang="el-GR" sz="3200" b="1" dirty="0" smtClean="0">
                <a:solidFill>
                  <a:srgbClr val="002060"/>
                </a:solidFill>
                <a:latin typeface="Calibri" panose="020F0502020204030204" pitchFamily="34" charset="0"/>
                <a:ea typeface="Times New Roman" panose="02020603050405020304" pitchFamily="18" charset="0"/>
                <a:cs typeface="Minion Pro"/>
              </a:rPr>
              <a:t>11-12 στο Ναύπλιο  </a:t>
            </a:r>
            <a:r>
              <a:rPr lang="el-GR" sz="3200" b="1" dirty="0">
                <a:solidFill>
                  <a:srgbClr val="002060"/>
                </a:solidFill>
                <a:latin typeface="Calibri" panose="020F0502020204030204" pitchFamily="34" charset="0"/>
                <a:ea typeface="Times New Roman" panose="02020603050405020304" pitchFamily="18" charset="0"/>
                <a:cs typeface="Minion Pro"/>
              </a:rPr>
              <a:t>&amp; 13 Οκτωβρίου </a:t>
            </a:r>
            <a:r>
              <a:rPr lang="el-GR" sz="3200" b="1" dirty="0" smtClean="0">
                <a:solidFill>
                  <a:srgbClr val="002060"/>
                </a:solidFill>
                <a:latin typeface="Calibri" panose="020F0502020204030204" pitchFamily="34" charset="0"/>
                <a:ea typeface="Times New Roman" panose="02020603050405020304" pitchFamily="18" charset="0"/>
                <a:cs typeface="Minion Pro"/>
              </a:rPr>
              <a:t>2013 στην </a:t>
            </a:r>
            <a:r>
              <a:rPr lang="el-GR" sz="3200" b="1" dirty="0">
                <a:solidFill>
                  <a:srgbClr val="002060"/>
                </a:solidFill>
                <a:latin typeface="Calibri" panose="020F0502020204030204" pitchFamily="34" charset="0"/>
                <a:ea typeface="Times New Roman" panose="02020603050405020304" pitchFamily="18" charset="0"/>
                <a:cs typeface="Minion Pro"/>
              </a:rPr>
              <a:t>Επίδαυρο.</a:t>
            </a:r>
            <a:r>
              <a:rPr lang="el-GR" sz="3200" dirty="0">
                <a:solidFill>
                  <a:srgbClr val="002060"/>
                </a:solidFill>
                <a:latin typeface="Calibri" panose="020F0502020204030204" pitchFamily="34" charset="0"/>
                <a:ea typeface="Times New Roman" panose="02020603050405020304" pitchFamily="18" charset="0"/>
                <a:cs typeface="Minion Pro"/>
              </a:rPr>
              <a:t> </a:t>
            </a:r>
          </a:p>
          <a:p>
            <a:pPr algn="just">
              <a:lnSpc>
                <a:spcPct val="120000"/>
              </a:lnSpc>
              <a:spcAft>
                <a:spcPts val="0"/>
              </a:spcAft>
            </a:pPr>
            <a:r>
              <a:rPr lang="el-GR" sz="2400" dirty="0">
                <a:solidFill>
                  <a:srgbClr val="002060"/>
                </a:solidFill>
                <a:latin typeface="Calibri" panose="020F0502020204030204" pitchFamily="34" charset="0"/>
                <a:ea typeface="Times New Roman" panose="02020603050405020304" pitchFamily="18" charset="0"/>
                <a:cs typeface="Minion Pro"/>
              </a:rPr>
              <a:t> </a:t>
            </a:r>
            <a:endParaRPr lang="el-GR" sz="2400" dirty="0">
              <a:solidFill>
                <a:srgbClr val="002060"/>
              </a:solidFill>
              <a:effectLst/>
              <a:latin typeface="Calibri" panose="020F0502020204030204" pitchFamily="34" charset="0"/>
              <a:ea typeface="Times New Roman" panose="02020603050405020304" pitchFamily="18" charset="0"/>
              <a:cs typeface="Minion Pro"/>
            </a:endParaRPr>
          </a:p>
        </p:txBody>
      </p:sp>
      <p:sp>
        <p:nvSpPr>
          <p:cNvPr id="7" name="Ορθογώνιο 6"/>
          <p:cNvSpPr/>
          <p:nvPr/>
        </p:nvSpPr>
        <p:spPr>
          <a:xfrm>
            <a:off x="6640286" y="424543"/>
            <a:ext cx="5179187" cy="642239"/>
          </a:xfrm>
          <a:prstGeom prst="rect">
            <a:avLst/>
          </a:prstGeom>
        </p:spPr>
        <p:txBody>
          <a:bodyPr wrap="square">
            <a:spAutoFit/>
          </a:bodyPr>
          <a:lstStyle/>
          <a:p>
            <a:r>
              <a:rPr lang="el-GR" sz="3600" b="1" dirty="0">
                <a:ln w="6600">
                  <a:solidFill>
                    <a:schemeClr val="tx2">
                      <a:lumMod val="25000"/>
                    </a:schemeClr>
                  </a:solidFill>
                  <a:prstDash val="solid"/>
                </a:ln>
                <a:solidFill>
                  <a:srgbClr val="FFFFFF"/>
                </a:solidFill>
                <a:effectLst>
                  <a:outerShdw dist="38100" dir="2700000" algn="tl" rotWithShape="0">
                    <a:schemeClr val="accent2"/>
                  </a:outerShdw>
                </a:effectLst>
                <a:latin typeface="Bookman Old Style" panose="02050604050505020204" pitchFamily="18" charset="0"/>
              </a:rPr>
              <a:t>Εκδηλώσεις Τ.Θ.Σ</a:t>
            </a:r>
            <a:endParaRPr lang="el-GR" sz="3600" dirty="0"/>
          </a:p>
        </p:txBody>
      </p:sp>
    </p:spTree>
    <p:extLst>
      <p:ext uri="{BB962C8B-B14F-4D97-AF65-F5344CB8AC3E}">
        <p14:creationId xmlns:p14="http://schemas.microsoft.com/office/powerpoint/2010/main" val="2371724553"/>
      </p:ext>
    </p:extLst>
  </p:cSld>
  <p:clrMapOvr>
    <a:masterClrMapping/>
  </p:clrMapOvr>
  <mc:AlternateContent xmlns:mc="http://schemas.openxmlformats.org/markup-compatibility/2006" xmlns:p15="http://schemas.microsoft.com/office/powerpoint/2012/main">
    <mc:Choice Requires="p15">
      <p:transition spd="slow" advClick="0" advTm="5000">
        <p15:prstTrans prst="wind"/>
      </p:transition>
    </mc:Choice>
    <mc:Fallback xmlns="">
      <p:transition spd="slow" advClick="0" advTm="5000">
        <p:fade/>
      </p:transition>
    </mc:Fallback>
  </mc:AlternateContent>
  <p:timing>
    <p:tnLst>
      <p:par>
        <p:cTn id="1" dur="indefinite" restart="never" nodeType="tmRoot"/>
      </p:par>
    </p:tnLst>
  </p:timing>
</p:sld>
</file>

<file path=ppt/theme/theme1.xml><?xml version="1.0" encoding="utf-8"?>
<a:theme xmlns:a="http://schemas.openxmlformats.org/drawingml/2006/main" name="Τομή">
  <a:themeElements>
    <a:clrScheme name="Διάμεσος">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Τομή">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Τομή">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3752</TotalTime>
  <Words>1081</Words>
  <Application>Microsoft Office PowerPoint</Application>
  <PresentationFormat>Ευρεία οθόνη</PresentationFormat>
  <Paragraphs>182</Paragraphs>
  <Slides>26</Slides>
  <Notes>1</Notes>
  <HiddenSlides>0</HiddenSlides>
  <MMClips>0</MMClips>
  <ScaleCrop>false</ScaleCrop>
  <HeadingPairs>
    <vt:vector size="8" baseType="variant">
      <vt:variant>
        <vt:lpstr>Γραμματοσειρές που χρησιμοποιούνται</vt:lpstr>
      </vt:variant>
      <vt:variant>
        <vt:i4>9</vt:i4>
      </vt:variant>
      <vt:variant>
        <vt:lpstr>Θέμα</vt:lpstr>
      </vt:variant>
      <vt:variant>
        <vt:i4>1</vt:i4>
      </vt:variant>
      <vt:variant>
        <vt:lpstr>Ενσωματωμένοι διακομιστές OLE</vt:lpstr>
      </vt:variant>
      <vt:variant>
        <vt:i4>2</vt:i4>
      </vt:variant>
      <vt:variant>
        <vt:lpstr>Τίτλοι διαφανειών</vt:lpstr>
      </vt:variant>
      <vt:variant>
        <vt:i4>26</vt:i4>
      </vt:variant>
    </vt:vector>
  </HeadingPairs>
  <TitlesOfParts>
    <vt:vector size="38" baseType="lpstr">
      <vt:lpstr>Batang</vt:lpstr>
      <vt:lpstr>Arial</vt:lpstr>
      <vt:lpstr>Bookman Old Style</vt:lpstr>
      <vt:lpstr>Calibri</vt:lpstr>
      <vt:lpstr>Century Gothic</vt:lpstr>
      <vt:lpstr>Minion Pro</vt:lpstr>
      <vt:lpstr>Times New Roman</vt:lpstr>
      <vt:lpstr>Verdana</vt:lpstr>
      <vt:lpstr>Wingdings 3</vt:lpstr>
      <vt:lpstr>Τομή</vt:lpstr>
      <vt:lpstr>Acrobat Document</vt:lpstr>
      <vt:lpstr>Έγγραφο</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Τέλος</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Εκδηλώσεις Τ.Θ.Σ</dc:title>
  <dc:creator>Μαίρη Καραγιάννη</dc:creator>
  <cp:lastModifiedBy>Karagianni</cp:lastModifiedBy>
  <cp:revision>497</cp:revision>
  <dcterms:created xsi:type="dcterms:W3CDTF">2013-12-18T07:05:21Z</dcterms:created>
  <dcterms:modified xsi:type="dcterms:W3CDTF">2014-11-24T09:29:26Z</dcterms:modified>
</cp:coreProperties>
</file>