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37" r:id="rId1"/>
    <p:sldMasterId id="2147483855" r:id="rId2"/>
  </p:sldMasterIdLst>
  <p:notesMasterIdLst>
    <p:notesMasterId r:id="rId13"/>
  </p:notesMasterIdLst>
  <p:sldIdLst>
    <p:sldId id="345" r:id="rId3"/>
    <p:sldId id="346" r:id="rId4"/>
    <p:sldId id="347" r:id="rId5"/>
    <p:sldId id="354" r:id="rId6"/>
    <p:sldId id="349" r:id="rId7"/>
    <p:sldId id="353" r:id="rId8"/>
    <p:sldId id="348" r:id="rId9"/>
    <p:sldId id="350" r:id="rId10"/>
    <p:sldId id="351" r:id="rId11"/>
    <p:sldId id="355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068"/>
    <a:srgbClr val="666633"/>
    <a:srgbClr val="BFD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9BCF3-A293-429F-B11F-90B9F5B975F1}" type="datetimeFigureOut">
              <a:rPr lang="el-GR" smtClean="0"/>
              <a:t>7/2/2014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15568-BE38-4690-85CA-E800718848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40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69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7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47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34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9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19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4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3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78750D2-08F1-4CC6-ADCE-678E51503665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9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0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9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3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3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4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7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7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78750D2-08F1-4CC6-ADCE-678E51503665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07/02/2014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5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7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2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4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7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7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5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2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0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9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8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6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8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9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2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2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3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1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5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1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1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3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4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7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1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0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1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78750D2-08F1-4CC6-ADCE-678E51503665}" type="datetimeFigureOut">
              <a:rPr lang="en-GB" smtClean="0">
                <a:solidFill>
                  <a:srgbClr val="B31166"/>
                </a:solidFill>
              </a:rPr>
              <a:pPr/>
              <a:t>07/02/2014</a:t>
            </a:fld>
            <a:endParaRPr lang="en-GB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4B6BDDE-9455-42BA-8090-AAD5C9C766C2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2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381000" y="609601"/>
            <a:ext cx="10384971" cy="5429381"/>
          </a:xfrm>
          <a:solidFill>
            <a:srgbClr val="FBEBD9"/>
          </a:solidFill>
          <a:ln>
            <a:solidFill>
              <a:srgbClr val="774F27"/>
            </a:solidFill>
          </a:ln>
        </p:spPr>
        <p:txBody>
          <a:bodyPr/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475578"/>
            <a:ext cx="10384971" cy="954107"/>
          </a:xfrm>
          <a:prstGeom prst="rect">
            <a:avLst/>
          </a:prstGeom>
          <a:solidFill>
            <a:srgbClr val="002060">
              <a:alpha val="99000"/>
            </a:srgb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</a:t>
            </a:r>
            <a:r>
              <a:rPr lang="en-GB" sz="2800" b="1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l-GR" sz="2800" b="1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Σχολή Καλών Τεχνών,                                                  Τμήμα Θεατρικών Σπουδών</a:t>
            </a:r>
            <a:endParaRPr lang="en-GB" sz="2800" b="1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 rot="5400000">
            <a:off x="8813970" y="3065811"/>
            <a:ext cx="5404424" cy="541919"/>
          </a:xfr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>
              <a:schemeClr val="bg1"/>
            </a:glow>
          </a:effectLst>
        </p:spPr>
        <p:txBody>
          <a:bodyPr/>
          <a:lstStyle/>
          <a:p>
            <a:pPr algn="ctr"/>
            <a:r>
              <a:rPr lang="en-GB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Theatre/Pe</a:t>
            </a:r>
            <a:r>
              <a:rPr lang="en-GB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rformin</a:t>
            </a:r>
            <a:r>
              <a:rPr lang="en-GB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g Arts &amp; Education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60252" y="6026505"/>
            <a:ext cx="9807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Βασιλέως Κωνσταντίνου 21</a:t>
            </a:r>
            <a:r>
              <a:rPr lang="en-GB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, </a:t>
            </a:r>
            <a:r>
              <a:rPr lang="el-GR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Ναύπλιο</a:t>
            </a:r>
            <a:r>
              <a:rPr lang="en-GB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n-GB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21100, </a:t>
            </a:r>
            <a:r>
              <a:rPr lang="en-GB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</a:t>
            </a:r>
            <a:r>
              <a:rPr lang="el-GR" sz="1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τηλ</a:t>
            </a:r>
            <a:r>
              <a:rPr lang="en-GB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. </a:t>
            </a:r>
            <a:r>
              <a:rPr lang="en-GB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+30-2752096129, fax +30-2752096128, ts-secretary@uop.gr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231" y="6068351"/>
            <a:ext cx="467021" cy="375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445" y="708472"/>
            <a:ext cx="847049" cy="834117"/>
          </a:xfrm>
          <a:prstGeom prst="rect">
            <a:avLst/>
          </a:prstGeom>
          <a:noFill/>
          <a:ln>
            <a:solidFill>
              <a:srgbClr val="4F2E09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40000"/>
                <a:lumOff val="60000"/>
              </a:schemeClr>
            </a:contourClr>
          </a:sp3d>
        </p:spPr>
      </p:pic>
      <p:sp>
        <p:nvSpPr>
          <p:cNvPr id="13" name="Ορθογώνιο 12"/>
          <p:cNvSpPr/>
          <p:nvPr/>
        </p:nvSpPr>
        <p:spPr>
          <a:xfrm>
            <a:off x="8494644" y="0"/>
            <a:ext cx="1192697" cy="2211134"/>
          </a:xfrm>
          <a:prstGeom prst="rect">
            <a:avLst/>
          </a:prstGeom>
          <a:solidFill>
            <a:srgbClr val="002060"/>
          </a:solidFill>
          <a:ln>
            <a:solidFill>
              <a:srgbClr val="F7D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2060"/>
              </a:solidFill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8410" y="918624"/>
            <a:ext cx="3365164" cy="968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02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86871" y="475128"/>
            <a:ext cx="10856258" cy="5918843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774F27"/>
            </a:solidFill>
          </a:ln>
          <a:effectLst/>
        </p:spPr>
        <p:txBody>
          <a:bodyPr/>
          <a:lstStyle/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l-G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«</a:t>
            </a:r>
            <a:r>
              <a:rPr lang="el-G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r>
              <a:rPr lang="el-GR" sz="2400" b="1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ο</a:t>
            </a:r>
            <a:r>
              <a:rPr lang="el-G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Επιστημονικό 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Συμπόσιο Υποψήφιων Διδακτόρων». </a:t>
            </a:r>
            <a:b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Διοργάνωση: Τμήμα Θεατρικών Σπουδών του Πανεπιστημίου </a:t>
            </a:r>
            <a:r>
              <a:rPr lang="el-G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Πελοποννήσου,                    6 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- 7 Ιουλίου 2012. </a:t>
            </a:r>
            <a:r>
              <a:rPr lang="el-G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l-G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l-GR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Οργάνωση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: Άλκηστις Κοντογιάννη, Καθηγήτρια του ΤΘΣ.</a:t>
            </a:r>
            <a:endParaRPr lang="el-GR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871" y="6419785"/>
            <a:ext cx="573741" cy="420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620" y="734489"/>
            <a:ext cx="847049" cy="834117"/>
          </a:xfrm>
          <a:prstGeom prst="rect">
            <a:avLst/>
          </a:prstGeom>
          <a:noFill/>
          <a:ln>
            <a:solidFill>
              <a:srgbClr val="4F2E09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40000"/>
                <a:lumOff val="60000"/>
              </a:schemeClr>
            </a:contourClr>
          </a:sp3d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8836" y="215154"/>
            <a:ext cx="953782" cy="6178818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2069012" y="835831"/>
            <a:ext cx="8065180" cy="5987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2400" b="1" cap="none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latin typeface="Bookman Old Style" panose="02050604050505020204" pitchFamily="18" charset="0"/>
              </a:rPr>
              <a:t>1</a:t>
            </a:r>
            <a:r>
              <a:rPr lang="el-GR" sz="2400" b="1" cap="none" baseline="30000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latin typeface="Bookman Old Style" panose="02050604050505020204" pitchFamily="18" charset="0"/>
              </a:rPr>
              <a:t>ο</a:t>
            </a:r>
            <a:r>
              <a:rPr lang="el-GR" sz="2400" b="1" cap="none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latin typeface="Bookman Old Style" panose="02050604050505020204" pitchFamily="18" charset="0"/>
              </a:rPr>
              <a:t>  Επιστημονικό Συμπόσιο Υποψηφίων Διδακτόρων</a:t>
            </a:r>
            <a:endParaRPr kumimoji="0" lang="el-GR" sz="2400" b="1" i="0" u="none" strike="noStrike" kern="1200" cap="none" spc="0" normalizeH="0" baseline="0" noProof="0" dirty="0">
              <a:ln w="6600">
                <a:solidFill>
                  <a:srgbClr val="EBDDC3">
                    <a:lumMod val="2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DD8047"/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45777" y="6396742"/>
            <a:ext cx="8570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Βασιλέως Κωνσταντίνου 21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, </a:t>
            </a:r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Ναύπλιο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21100,  </a:t>
            </a:r>
            <a:r>
              <a:rPr lang="el-GR" sz="1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τηλ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. +30-2752096129, fax +30-2752096128, ts-secretary@uop.gr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2" y="1568605"/>
            <a:ext cx="2595282" cy="33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3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337457" y="478971"/>
            <a:ext cx="10210800" cy="5661016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774F27"/>
            </a:solidFill>
          </a:ln>
          <a:effectLst/>
        </p:spPr>
        <p:txBody>
          <a:bodyPr/>
          <a:lstStyle/>
          <a:p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49" y="6160052"/>
            <a:ext cx="632798" cy="420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82" y="604820"/>
            <a:ext cx="847049" cy="834117"/>
          </a:xfrm>
          <a:prstGeom prst="rect">
            <a:avLst/>
          </a:prstGeom>
          <a:noFill/>
          <a:ln>
            <a:solidFill>
              <a:srgbClr val="4F2E09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40000"/>
                <a:lumOff val="60000"/>
              </a:schemeClr>
            </a:contourClr>
          </a:sp3d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1879" y="733753"/>
            <a:ext cx="4200654" cy="1160472"/>
          </a:xfrm>
          <a:prstGeom prst="rect">
            <a:avLst/>
          </a:prstGeom>
          <a:noFill/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5381" y="1894225"/>
            <a:ext cx="1493649" cy="4245762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838200" y="6193916"/>
            <a:ext cx="86738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Βασιλέως Κωνσταντίνου 21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, </a:t>
            </a:r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Ναύπλιο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21100,  </a:t>
            </a:r>
            <a:r>
              <a:rPr lang="el-GR" sz="1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τηλ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. +30-2752096129, fax +30-2752096128, ts-secretary@uop.gr</a:t>
            </a:r>
          </a:p>
          <a:p>
            <a:pPr lvl="0" algn="ctr"/>
            <a:endParaRPr lang="en-GB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3952" y="490772"/>
            <a:ext cx="953782" cy="566928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4906256" y="2782260"/>
            <a:ext cx="5105400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Επίτιμοι διδάκτορες                            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Υποψήφιοι διδάκτορες,  </a:t>
            </a:r>
            <a:r>
              <a:rPr lang="el-GR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Διδάκτορες </a:t>
            </a:r>
            <a:r>
              <a:rPr lang="el-GR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&amp; </a:t>
            </a:r>
            <a:r>
              <a:rPr lang="el-GR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Μ</a:t>
            </a:r>
            <a:r>
              <a:rPr lang="el-GR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εταδιδάκτορες</a:t>
            </a:r>
            <a:r>
              <a:rPr lang="el-GR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Τ.Θ.Σ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2" y="1779940"/>
            <a:ext cx="4059237" cy="42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7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86871" y="215154"/>
            <a:ext cx="11056044" cy="6178818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774F27"/>
            </a:solidFill>
          </a:ln>
          <a:effectLst/>
        </p:spPr>
        <p:txBody>
          <a:bodyPr/>
          <a:lstStyle/>
          <a:p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4557" y="404578"/>
            <a:ext cx="685800" cy="420175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1959455" y="311988"/>
            <a:ext cx="8065180" cy="5127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cap="none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latin typeface="Bookman Old Style" panose="02050604050505020204" pitchFamily="18" charset="0"/>
              </a:rPr>
              <a:t>Υποψήφιοι δ</a:t>
            </a:r>
            <a:r>
              <a:rPr kumimoji="0" lang="el-GR" sz="2400" b="1" i="0" u="none" strike="noStrike" kern="1200" cap="none" spc="0" normalizeH="0" baseline="0" noProof="0" dirty="0" err="1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ιδάκτορες</a:t>
            </a:r>
            <a:r>
              <a:rPr kumimoji="0" lang="el-GR" sz="2400" b="1" i="0" u="none" strike="noStrike" kern="1200" cap="none" spc="0" normalizeH="0" baseline="0" noProof="0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 Τ.Θ.Σ</a:t>
            </a:r>
            <a:endParaRPr kumimoji="0" lang="el-GR" sz="2400" b="1" i="0" u="none" strike="noStrike" kern="1200" cap="none" spc="0" normalizeH="0" baseline="0" noProof="0" dirty="0">
              <a:ln w="6600">
                <a:solidFill>
                  <a:srgbClr val="EBDDC3">
                    <a:lumMod val="2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DD8047"/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328" y="215154"/>
            <a:ext cx="953782" cy="6178818"/>
          </a:xfrm>
          <a:prstGeom prst="rect">
            <a:avLst/>
          </a:prstGeom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53877"/>
              </p:ext>
            </p:extLst>
          </p:nvPr>
        </p:nvGraphicFramePr>
        <p:xfrm>
          <a:off x="421342" y="824753"/>
          <a:ext cx="10730754" cy="4966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626"/>
                <a:gridCol w="2102016"/>
                <a:gridCol w="1083487"/>
                <a:gridCol w="1210235"/>
                <a:gridCol w="2034988"/>
                <a:gridCol w="3962402"/>
              </a:tblGrid>
              <a:tr h="75311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α/α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ΟΝΟΜΑΤΕΠΩΝΥΜΟ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ΑΠΟΦΑΣΗ  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ΑΚΑΔ. ΕΤΟΣ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ΜΕΛΗ ΤΡΙΜΕΛΟΥΣ  ή ΕΠΙΒΛΕΠΟΝΤΕΣ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ΘΕΜΑ ΔΙΑΤΡΙΒΗΣ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  <a:tr h="140444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i="1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Νταρακλίτσα</a:t>
                      </a:r>
                      <a:r>
                        <a:rPr lang="el-G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Ελένη</a:t>
                      </a: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29.09.2006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2006-2007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Μ. </a:t>
                      </a:r>
                      <a:r>
                        <a:rPr lang="el-GR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Κοτζαμάνη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</a:t>
                      </a:r>
                      <a:r>
                        <a:rPr lang="el-GR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Γ. </a:t>
                      </a:r>
                      <a:r>
                        <a:rPr lang="el-GR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Ζώρας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Χ. Σταματοπούλου -Βασιλάκου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Η πρόσληψη της </a:t>
                      </a:r>
                      <a:r>
                        <a:rPr lang="el-GR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νεότερης 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Ιταλικής Δραματουργίας στον ελληνικό χώρο 1900-1944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  <a:tr h="140444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l-GR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Καρέλλη Δέσποινα</a:t>
                      </a: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08.07.2010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2010-2011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Χ. </a:t>
                      </a:r>
                      <a:r>
                        <a:rPr lang="el-GR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Καρδαράς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</a:t>
                      </a:r>
                      <a:r>
                        <a:rPr lang="el-GR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Μ. </a:t>
                      </a:r>
                      <a:r>
                        <a:rPr lang="el-GR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Βελιώτη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-Γεωργοπούλου                                Ι. Καραμάνου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Το μοτίβο της ικεσίας και της ασυλίας στην αρχαία ελληνική τραγωδία και η αποτύπωσή του στην τέχνη της κλασικής αρχαιότητας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  <a:tr h="140444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l-GR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Νίκας Σταύρος </a:t>
                      </a: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18.05.2009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2009-2010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Χ. </a:t>
                      </a:r>
                      <a:r>
                        <a:rPr lang="el-GR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Καρδαράς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</a:t>
                      </a:r>
                      <a:r>
                        <a:rPr lang="el-GR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Χ. Σταματοπούλου-Βασιλάκου                                       Α. </a:t>
                      </a:r>
                      <a:r>
                        <a:rPr lang="el-GR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Μπλέσιος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Σχέσεις Θεάτρου και Εκκλησίας (1850-1950)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582707" y="6393972"/>
            <a:ext cx="10760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        Βασιλέως </a:t>
            </a:r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Κωνσταντίνου 21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, </a:t>
            </a:r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Ναύπλιο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21100,  </a:t>
            </a:r>
            <a:r>
              <a:rPr lang="el-GR" sz="1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τηλ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. +30-2752096129, fax +30-2752096128, ts-secretary@uop.gr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96" y="6460350"/>
            <a:ext cx="528917" cy="32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9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86871" y="215154"/>
            <a:ext cx="11056044" cy="6178818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774F27"/>
            </a:solidFill>
          </a:ln>
          <a:effectLst/>
        </p:spPr>
        <p:txBody>
          <a:bodyPr/>
          <a:lstStyle/>
          <a:p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4557" y="404578"/>
            <a:ext cx="685800" cy="420175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1959455" y="311988"/>
            <a:ext cx="8065180" cy="5127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cap="none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latin typeface="Bookman Old Style" panose="02050604050505020204" pitchFamily="18" charset="0"/>
              </a:rPr>
              <a:t>Υποψήφιοι δ</a:t>
            </a:r>
            <a:r>
              <a:rPr kumimoji="0" lang="el-GR" sz="2400" b="1" i="0" u="none" strike="noStrike" kern="1200" cap="none" spc="0" normalizeH="0" baseline="0" noProof="0" dirty="0" err="1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ιδάκτορες</a:t>
            </a:r>
            <a:r>
              <a:rPr kumimoji="0" lang="el-GR" sz="2400" b="1" i="0" u="none" strike="noStrike" kern="1200" cap="none" spc="0" normalizeH="0" baseline="0" noProof="0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 Τ.Θ.Σ</a:t>
            </a:r>
            <a:endParaRPr kumimoji="0" lang="el-GR" sz="2400" b="1" i="0" u="none" strike="noStrike" kern="1200" cap="none" spc="0" normalizeH="0" baseline="0" noProof="0" dirty="0">
              <a:ln w="6600">
                <a:solidFill>
                  <a:srgbClr val="EBDDC3">
                    <a:lumMod val="2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DD8047"/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328" y="215154"/>
            <a:ext cx="953782" cy="6178818"/>
          </a:xfrm>
          <a:prstGeom prst="rect">
            <a:avLst/>
          </a:prstGeom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25708"/>
              </p:ext>
            </p:extLst>
          </p:nvPr>
        </p:nvGraphicFramePr>
        <p:xfrm>
          <a:off x="403409" y="824753"/>
          <a:ext cx="10816918" cy="5509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337"/>
                <a:gridCol w="2239846"/>
                <a:gridCol w="1190853"/>
                <a:gridCol w="1082594"/>
                <a:gridCol w="1894539"/>
                <a:gridCol w="4068749"/>
              </a:tblGrid>
              <a:tr h="90515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α/α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ΟΝΟΜΑΤΕΠΩΝΥΜΟ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ΑΠΟΦΑΣΗ  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ΑΚΑΔ. ΕΤΟΣ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ΜΕΛΗ ΤΡΙΜΕΛΟΥΣ  ή ΕΠΙΒΛΕΠΟΝΤΕΣ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ΘΕΜΑ ΔΙΑΤΡΙΒΗΣ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  <a:tr h="140936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Παπαδοπούλου Σοφία</a:t>
                      </a: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08.07.2010</a:t>
                      </a:r>
                      <a:endParaRPr lang="el-GR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2010-2011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Β. </a:t>
                      </a:r>
                      <a:r>
                        <a:rPr lang="el-GR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Μπαρμπούση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</a:t>
                      </a:r>
                      <a:r>
                        <a:rPr lang="el-GR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Κ. </a:t>
                      </a:r>
                      <a:r>
                        <a:rPr lang="el-GR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Σαβράμη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</a:t>
                      </a:r>
                      <a:r>
                        <a:rPr lang="el-GR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Α. Σπυροπούλου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Σωματοποιημένη μάθηση. Μια πρόταση για ένα δημιουργικά βιωματικό - σωματικό - κινητικό σχολείο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  <a:tr h="126873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l-GR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i="1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Κανακάκη</a:t>
                      </a:r>
                      <a:r>
                        <a:rPr lang="el-G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Ειρήνη</a:t>
                      </a: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08.07.2010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2010-2011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Χ. </a:t>
                      </a:r>
                      <a:r>
                        <a:rPr lang="el-GR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Καρδαράς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Ι. Καραμάνου                                        Β. Γεωργοπούλου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Το στοιχείο της βίας στο θέατρο και γενικότερα στις παραστατικές τέχνες (από τους Ρωμαϊκούς χρόνους μέχρι τη σύγχρονη εποχή)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  <a:tr h="168798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l-GR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i="1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Βίτσου</a:t>
                      </a:r>
                      <a:r>
                        <a:rPr lang="el-GR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Μαγδαληνή</a:t>
                      </a: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11.11.2010</a:t>
                      </a:r>
                      <a:endParaRPr lang="el-GR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2010-2011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Α. Κοντογιάννη                               Μ. Παπαδοπούλου                                   Κ. Μάγος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Το κουκλοθέατρο ως διαπολιτισμικό και επικοινωνιακό εργαλείο στη διδασκαλία της ελληνικής ως δεύτερης γλώσσας . </a:t>
                      </a:r>
                      <a:r>
                        <a:rPr lang="el-GR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Μια 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μελέτη </a:t>
                      </a:r>
                      <a:r>
                        <a:rPr lang="el-GR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περίπτωσης </a:t>
                      </a:r>
                      <a:r>
                        <a:rPr lang="el-GR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στους μαθητές προσχολικής ηλικίας των τμημάτων εκμάθησης ελληνικής γλώσσας στην Στοκχόλμη</a:t>
                      </a:r>
                      <a:endParaRPr lang="el-G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582707" y="6393972"/>
            <a:ext cx="10760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        Βασιλέως </a:t>
            </a:r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Κωνσταντίνου 21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, </a:t>
            </a:r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Ναύπλιο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21100,  </a:t>
            </a:r>
            <a:r>
              <a:rPr lang="el-GR" sz="1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τηλ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. +30-2752096129, fax +30-2752096128, ts-secretary@uop.gr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71" y="6393972"/>
            <a:ext cx="528917" cy="32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3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86871" y="215154"/>
            <a:ext cx="11056044" cy="6178818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774F27"/>
            </a:solidFill>
          </a:ln>
          <a:effectLst/>
        </p:spPr>
        <p:txBody>
          <a:bodyPr/>
          <a:lstStyle/>
          <a:p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4557" y="404578"/>
            <a:ext cx="685800" cy="420175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1959455" y="311988"/>
            <a:ext cx="8065180" cy="5127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cap="none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latin typeface="Bookman Old Style" panose="02050604050505020204" pitchFamily="18" charset="0"/>
              </a:rPr>
              <a:t>Υποψήφιοι δ</a:t>
            </a:r>
            <a:r>
              <a:rPr kumimoji="0" lang="el-GR" sz="2400" b="1" i="0" u="none" strike="noStrike" kern="1200" cap="none" spc="0" normalizeH="0" baseline="0" noProof="0" dirty="0" err="1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ιδάκτορες</a:t>
            </a:r>
            <a:r>
              <a:rPr kumimoji="0" lang="el-GR" sz="2400" b="1" i="0" u="none" strike="noStrike" kern="1200" cap="none" spc="0" normalizeH="0" baseline="0" noProof="0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 Τ.Θ.Σ</a:t>
            </a:r>
            <a:endParaRPr kumimoji="0" lang="el-GR" sz="2400" b="1" i="0" u="none" strike="noStrike" kern="1200" cap="none" spc="0" normalizeH="0" baseline="0" noProof="0" dirty="0">
              <a:ln w="6600">
                <a:solidFill>
                  <a:srgbClr val="EBDDC3">
                    <a:lumMod val="2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DD8047"/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328" y="215154"/>
            <a:ext cx="953782" cy="6178818"/>
          </a:xfrm>
          <a:prstGeom prst="rect">
            <a:avLst/>
          </a:prstGeom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47551"/>
              </p:ext>
            </p:extLst>
          </p:nvPr>
        </p:nvGraphicFramePr>
        <p:xfrm>
          <a:off x="499635" y="923364"/>
          <a:ext cx="10580741" cy="5109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189"/>
                <a:gridCol w="1954305"/>
                <a:gridCol w="923365"/>
                <a:gridCol w="968188"/>
                <a:gridCol w="1398494"/>
                <a:gridCol w="5029200"/>
              </a:tblGrid>
              <a:tr h="63105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α/α</a:t>
                      </a:r>
                      <a:endParaRPr lang="el-G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ΟΝΟΜΑΤΕΠΩΝΥΜΟ</a:t>
                      </a:r>
                      <a:endParaRPr lang="el-G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ΑΠΟΦΑΣΗ  </a:t>
                      </a:r>
                      <a:endParaRPr lang="el-G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ΑΚΑΔ. ΕΤΟΣ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ΜΕΛΗ ΤΡΙΜΕΛΟΥΣ  ή ΕΠΙΒΛΕΠΟΝΤΕΣ</a:t>
                      </a:r>
                      <a:endParaRPr lang="el-G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ΘΕΜΑ ΔΙΑΤΡΙΒΗΣ</a:t>
                      </a:r>
                      <a:endParaRPr lang="el-G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  <a:tr h="148575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Κωστή Αικατερίνη </a:t>
                      </a:r>
                      <a:endParaRPr lang="el-GR" sz="14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18.10.2011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2011-2012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Α. Κοντογιάννη                                       Χρ. </a:t>
                      </a:r>
                      <a:r>
                        <a:rPr lang="el-GR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Καρδαράς</a:t>
                      </a:r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            </a:t>
                      </a:r>
                      <a:r>
                        <a:rPr lang="el-GR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Αστ</a:t>
                      </a:r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. Τσιάρας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Η Δραματική Τέχνη στην </a:t>
                      </a:r>
                      <a:r>
                        <a:rPr lang="el-GR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Εκπαίδευση </a:t>
                      </a:r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ως μέσο για </a:t>
                      </a:r>
                      <a:r>
                        <a:rPr lang="el-GR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την </a:t>
                      </a:r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καλλιέργεια ιστορικής </a:t>
                      </a:r>
                      <a:r>
                        <a:rPr lang="el-GR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ενσυναίσθησης</a:t>
                      </a:r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σε μαθητές Γυμνασίου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  <a:tr h="148903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Καϊάφα Έλενα </a:t>
                      </a:r>
                      <a:endParaRPr lang="el-GR" sz="14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18.06.2013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2013-2014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Ά.  Κοντογιάννη                                    Α. Τσιάρα                                                                 </a:t>
                      </a:r>
                      <a:r>
                        <a:rPr lang="el-GR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Φ. </a:t>
                      </a:r>
                      <a:r>
                        <a:rPr lang="el-GR" sz="1400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Μπονώτη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Ο σχεδιασμός, η εφαρμογή και η αξιολόγηση ενός ερευνητικού μοντέλου εργασίας στηριγμένο στη δραματική τέχνη  στην πρωτοβάθμια εκπαίδευση με στόχο την πρόληψη της σχολικής βίας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  <a:tr h="150404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Υφαντή Μαρία</a:t>
                      </a:r>
                      <a:endParaRPr lang="el-GR" sz="14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18.06.2013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2013-2014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solidFill>
                            <a:srgbClr val="002060"/>
                          </a:solidFill>
                          <a:effectLst/>
                        </a:rPr>
                        <a:t>Ι. Λεοντάρης</a:t>
                      </a:r>
                      <a:endParaRPr lang="el-GR" sz="1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Η λειτουργία του εκτός πεδίου χώρου στο κινηματογραφικό έργο του  </a:t>
                      </a:r>
                      <a:r>
                        <a:rPr lang="el-GR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Ίνγκμαρ</a:t>
                      </a:r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Μπέργκμαν και του Θόδωρου Αγγελόπουλου 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744071" y="6393972"/>
            <a:ext cx="104762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   Βασιλέως </a:t>
            </a:r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Κωνσταντίνου 21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, </a:t>
            </a:r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Ναύπλιο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21100,  </a:t>
            </a:r>
            <a:r>
              <a:rPr lang="el-GR" sz="1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τηλ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. +30-2752096129, fax +30-2752096128, ts-secretary@uop.gr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71" y="6433597"/>
            <a:ext cx="537882" cy="32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2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86871" y="215154"/>
            <a:ext cx="11056044" cy="6178818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774F27"/>
            </a:solidFill>
          </a:ln>
          <a:effectLst/>
        </p:spPr>
        <p:txBody>
          <a:bodyPr/>
          <a:lstStyle/>
          <a:p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24557" y="404578"/>
            <a:ext cx="685800" cy="420175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1959455" y="311988"/>
            <a:ext cx="8065180" cy="5127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cap="none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latin typeface="Bookman Old Style" panose="02050604050505020204" pitchFamily="18" charset="0"/>
              </a:rPr>
              <a:t>Υποψήφιοι δ</a:t>
            </a:r>
            <a:r>
              <a:rPr kumimoji="0" lang="el-GR" sz="2400" b="1" i="0" u="none" strike="noStrike" kern="1200" cap="none" spc="0" normalizeH="0" baseline="0" noProof="0" dirty="0" err="1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ιδάκτορες</a:t>
            </a:r>
            <a:r>
              <a:rPr kumimoji="0" lang="el-GR" sz="2400" b="1" i="0" u="none" strike="noStrike" kern="1200" cap="none" spc="0" normalizeH="0" baseline="0" noProof="0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 Τ.Θ.Σ</a:t>
            </a:r>
            <a:endParaRPr kumimoji="0" lang="el-GR" sz="2400" b="1" i="0" u="none" strike="noStrike" kern="1200" cap="none" spc="0" normalizeH="0" baseline="0" noProof="0" dirty="0">
              <a:ln w="6600">
                <a:solidFill>
                  <a:srgbClr val="EBDDC3">
                    <a:lumMod val="2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DD8047"/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328" y="215154"/>
            <a:ext cx="953782" cy="6178818"/>
          </a:xfrm>
          <a:prstGeom prst="rect">
            <a:avLst/>
          </a:prstGeom>
        </p:spPr>
      </p:pic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710334"/>
              </p:ext>
            </p:extLst>
          </p:nvPr>
        </p:nvGraphicFramePr>
        <p:xfrm>
          <a:off x="499635" y="923364"/>
          <a:ext cx="10580741" cy="5253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189"/>
                <a:gridCol w="1622611"/>
                <a:gridCol w="1165412"/>
                <a:gridCol w="1013012"/>
                <a:gridCol w="1586753"/>
                <a:gridCol w="4885764"/>
              </a:tblGrid>
              <a:tr h="55276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α/α</a:t>
                      </a:r>
                      <a:endParaRPr lang="el-G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ΟΝΟΜΑΤΕΠΩΝΥΜΟ</a:t>
                      </a:r>
                      <a:endParaRPr lang="el-G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ΑΠΟΦΑΣΗ  </a:t>
                      </a:r>
                      <a:endParaRPr lang="el-G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ΑΚΑΔ. ΕΤΟΣ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ΜΕΛΗ ΤΡΙΜΕΛΟΥΣ  ή ΕΠΙΒΛΕΠΟΝΤΕΣ</a:t>
                      </a:r>
                      <a:endParaRPr lang="el-G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ΘΕΜΑ ΔΙΑΤΡΙΒΗΣ</a:t>
                      </a:r>
                      <a:endParaRPr lang="el-GR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  <a:tr h="102468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Ζέρβα Γεωργία</a:t>
                      </a:r>
                      <a:endParaRPr lang="el-GR" sz="14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18.06.2013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2013-2014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Α. </a:t>
                      </a:r>
                      <a:r>
                        <a:rPr lang="el-GR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Μπλέσιος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Η σχέση των δύο φύλων στο μυθιστορηματικό και θεατρικό έργο του Γρηγορίου Ξενόπουλου 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  <a:tr h="11385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Θεοδωράτου Αικατερίνη</a:t>
                      </a:r>
                      <a:endParaRPr lang="el-GR" sz="14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solidFill>
                            <a:srgbClr val="002060"/>
                          </a:solidFill>
                          <a:effectLst/>
                        </a:rPr>
                        <a:t>18.06.2013</a:t>
                      </a:r>
                      <a:endParaRPr lang="el-GR" sz="1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2013-2014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Β. Γεωργοπούλου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Ζήτημα του  έρωτα στη νεοελληνική δραματουργία, από το  1950 έως σήμερα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  <a:tr h="128492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Παγούνη</a:t>
                      </a:r>
                      <a:r>
                        <a:rPr lang="el-GR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Βασιλική</a:t>
                      </a:r>
                      <a:endParaRPr lang="el-GR" sz="14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18.06.2013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2013-2014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Αστ</a:t>
                      </a:r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. Τσιάρας                               Α. Κοντογιάννη                         Α. </a:t>
                      </a:r>
                      <a:r>
                        <a:rPr lang="el-GR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Λενακάκης</a:t>
                      </a:r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      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Το εκπαιδευτικό δράμα ως μέσο ενίσχυσης της </a:t>
                      </a:r>
                      <a:r>
                        <a:rPr lang="el-GR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αυτοαξιολόγησης</a:t>
                      </a:r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των μαθητών του Δημοτικού Σχολείου (προσωρινό)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  <a:tr h="125239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Νάσαινα</a:t>
                      </a:r>
                      <a:r>
                        <a:rPr lang="el-GR" sz="1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Ευρυδίκη</a:t>
                      </a:r>
                      <a:endParaRPr lang="el-GR" sz="14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18.06.2013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2013-2014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solidFill>
                            <a:srgbClr val="002060"/>
                          </a:solidFill>
                          <a:effectLst/>
                        </a:rPr>
                        <a:t>Α. Σπυροπούλου</a:t>
                      </a:r>
                      <a:endParaRPr lang="el-GR" sz="1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Οι αναπαραστάσεις της πατρίδας  στο θεατρικό και λογοτεχνικό έργο του </a:t>
                      </a:r>
                      <a:r>
                        <a:rPr lang="el-GR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Bertolt</a:t>
                      </a:r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l-GR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Brecht</a:t>
                      </a:r>
                      <a:r>
                        <a:rPr lang="el-G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υπό το πρίσμα των θεωριών του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87" marR="5587" marT="5587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744071" y="6393972"/>
            <a:ext cx="104762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   Βασιλέως </a:t>
            </a:r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Κωνσταντίνου 21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, </a:t>
            </a:r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Ναύπλιο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21100,  </a:t>
            </a:r>
            <a:r>
              <a:rPr lang="el-GR" sz="1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τηλ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. +30-2752096129, fax +30-2752096128, ts-secretary@uop.gr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71" y="6433597"/>
            <a:ext cx="537882" cy="32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0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86871" y="215154"/>
            <a:ext cx="11056044" cy="6178818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774F27"/>
            </a:solidFill>
          </a:ln>
          <a:effectLst/>
        </p:spPr>
        <p:txBody>
          <a:bodyPr/>
          <a:lstStyle/>
          <a:p>
            <a:pPr algn="ctr" fontAlgn="b">
              <a:spcBef>
                <a:spcPts val="0"/>
              </a:spcBef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sz="5400" dirty="0">
                <a:latin typeface="Arial" panose="020B0604020202020204" pitchFamily="34" charset="0"/>
              </a:rPr>
              <a:t/>
            </a:r>
            <a:br>
              <a:rPr lang="el-GR" sz="5400" dirty="0">
                <a:latin typeface="Arial" panose="020B0604020202020204" pitchFamily="34" charset="0"/>
              </a:rPr>
            </a:b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871" y="6414037"/>
            <a:ext cx="685800" cy="420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295" y="419166"/>
            <a:ext cx="847049" cy="834117"/>
          </a:xfrm>
          <a:prstGeom prst="rect">
            <a:avLst/>
          </a:prstGeom>
          <a:noFill/>
          <a:ln>
            <a:solidFill>
              <a:srgbClr val="4F2E09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40000"/>
                <a:lumOff val="60000"/>
              </a:schemeClr>
            </a:contourClr>
          </a:sp3d>
        </p:spPr>
      </p:pic>
      <p:sp>
        <p:nvSpPr>
          <p:cNvPr id="6" name="Ορθογώνιο 5"/>
          <p:cNvSpPr/>
          <p:nvPr/>
        </p:nvSpPr>
        <p:spPr>
          <a:xfrm>
            <a:off x="1084728" y="6414037"/>
            <a:ext cx="94577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Βασιλέως Κωνσταντίνου 21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, </a:t>
            </a:r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Ναύπλιο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21100,  </a:t>
            </a:r>
            <a:r>
              <a:rPr lang="el-GR" sz="1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τηλ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. +30-2752096129, fax +30-2752096128, ts-secretary@uop.gr</a:t>
            </a:r>
          </a:p>
          <a:p>
            <a:pPr lvl="0" algn="ctr"/>
            <a:endParaRPr lang="en-GB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8836" y="215154"/>
            <a:ext cx="953782" cy="6178818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2060047" y="1253283"/>
            <a:ext cx="8065180" cy="5987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Διδάκτορας Τ.Θ.Σ</a:t>
            </a:r>
            <a:endParaRPr kumimoji="0" lang="el-GR" sz="2400" b="1" i="0" u="none" strike="noStrike" kern="1200" cap="none" spc="0" normalizeH="0" baseline="0" noProof="0" dirty="0">
              <a:ln w="6600">
                <a:solidFill>
                  <a:srgbClr val="EBDDC3">
                    <a:lumMod val="2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DD8047"/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29836"/>
              </p:ext>
            </p:extLst>
          </p:nvPr>
        </p:nvGraphicFramePr>
        <p:xfrm>
          <a:off x="371250" y="2471272"/>
          <a:ext cx="10971665" cy="2441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186"/>
                <a:gridCol w="1668867"/>
                <a:gridCol w="974463"/>
                <a:gridCol w="968188"/>
                <a:gridCol w="1972235"/>
                <a:gridCol w="1819836"/>
                <a:gridCol w="1891552"/>
                <a:gridCol w="1329338"/>
              </a:tblGrid>
              <a:tr h="8841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α/α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ΟΝΟΜ/ΜΟ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ΑΠΟΦΑΣΗ  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ΑΚΑΔ. ΕΤΟΣ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ΜΕΛΗ ΤΡΙΜΕΛΟΥΣ  ή ΕΠΙΒΛΕΠΟΝΤΕΣ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ΘΕΜΑ ΔΙΑΤΡΙΒΗΣ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ΥΠΟΣΤΗΡΙΞΗ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ΔΙΑΤΡΙΒΗΣ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ΗΜΕΡΟΜΗΝΙΑ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ΑΠΟΝΟΜΗΣ ΔΙΔΑΚΤΟΡΙΚΟΥ </a:t>
                      </a:r>
                      <a:r>
                        <a:rPr lang="el-GR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ΤΙΤΛΟΥ</a:t>
                      </a:r>
                      <a:endParaRPr lang="el-G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572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Μαργαρίτη Αλεξία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31.10.2007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2007-2008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Β. ΜΠΑΡΜΠΟΥΣΗ                                                    Γ. ΒΑΣΛΑΜΑΤΖΗΣ                                          Ε. ΦΕΣΣΑ                                              (ΑΝΤΙΚΑΤΑΣΤΑΘΗΚΕ 16.02.10                                       Θ. ΠΑΠΑΡΗΓΟΠΟΥΛΟ)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Χοροθεραπεία</a:t>
                      </a:r>
                      <a:r>
                        <a:rPr lang="el-GR" sz="1400" b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- Πρωτόγονη έκφραση. Αξιολόγηση βιωματικής εμπειρίας σε ομάδα ατόμων με ψυχικές διαταραχές. 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14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Yποστήριξε</a:t>
                      </a:r>
                      <a:r>
                        <a:rPr lang="el-GR" sz="1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τη </a:t>
                      </a:r>
                      <a:r>
                        <a:rPr lang="el-GR" sz="1400" b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διατριβή της στις 14.12.2012 με βαθμό "Άριστα"</a:t>
                      </a:r>
                      <a:endParaRPr lang="el-G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20.11.2013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10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86871" y="215154"/>
            <a:ext cx="11056044" cy="6178818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774F27"/>
            </a:solidFill>
          </a:ln>
          <a:effectLst/>
        </p:spPr>
        <p:txBody>
          <a:bodyPr/>
          <a:lstStyle/>
          <a:p>
            <a:pPr algn="ctr" fontAlgn="b">
              <a:spcBef>
                <a:spcPts val="0"/>
              </a:spcBef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sz="5400" dirty="0">
                <a:latin typeface="Arial" panose="020B0604020202020204" pitchFamily="34" charset="0"/>
              </a:rPr>
              <a:t/>
            </a:r>
            <a:br>
              <a:rPr lang="el-GR" sz="5400" dirty="0">
                <a:latin typeface="Arial" panose="020B0604020202020204" pitchFamily="34" charset="0"/>
              </a:rPr>
            </a:b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871" y="6419785"/>
            <a:ext cx="573741" cy="420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002" y="347847"/>
            <a:ext cx="847049" cy="834117"/>
          </a:xfrm>
          <a:prstGeom prst="rect">
            <a:avLst/>
          </a:prstGeom>
          <a:noFill/>
          <a:ln>
            <a:solidFill>
              <a:srgbClr val="4F2E09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40000"/>
                <a:lumOff val="60000"/>
              </a:schemeClr>
            </a:contourClr>
          </a:sp3d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8836" y="215154"/>
            <a:ext cx="953782" cy="6178818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2060047" y="1253283"/>
            <a:ext cx="8065180" cy="5987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cap="none" noProof="0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latin typeface="Bookman Old Style" panose="02050604050505020204" pitchFamily="18" charset="0"/>
              </a:rPr>
              <a:t>Μεταδι</a:t>
            </a:r>
            <a:r>
              <a:rPr kumimoji="0" lang="el-GR" sz="2400" b="1" i="0" u="none" strike="noStrike" kern="1200" cap="none" spc="0" normalizeH="0" baseline="0" noProof="0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δακτορική</a:t>
            </a:r>
            <a:r>
              <a:rPr kumimoji="0" lang="el-GR" sz="2400" b="1" i="0" u="none" strike="noStrike" kern="1200" cap="none" spc="0" normalizeH="0" noProof="0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φοιτήτρια</a:t>
            </a:r>
            <a:r>
              <a:rPr kumimoji="0" lang="el-GR" sz="2400" b="1" i="0" u="none" strike="noStrike" kern="1200" cap="none" spc="0" normalizeH="0" baseline="0" noProof="0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Τ.Θ.Σ</a:t>
            </a:r>
            <a:endParaRPr kumimoji="0" lang="el-GR" sz="2400" b="1" i="0" u="none" strike="noStrike" kern="1200" cap="none" spc="0" normalizeH="0" baseline="0" noProof="0" dirty="0">
              <a:ln w="6600">
                <a:solidFill>
                  <a:srgbClr val="EBDDC3">
                    <a:lumMod val="2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DD8047"/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9304"/>
              </p:ext>
            </p:extLst>
          </p:nvPr>
        </p:nvGraphicFramePr>
        <p:xfrm>
          <a:off x="434002" y="2471271"/>
          <a:ext cx="10774834" cy="2210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574"/>
                <a:gridCol w="2418610"/>
                <a:gridCol w="1098183"/>
                <a:gridCol w="1262224"/>
                <a:gridCol w="2430949"/>
                <a:gridCol w="3129294"/>
              </a:tblGrid>
              <a:tr h="49427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α/α</a:t>
                      </a:r>
                      <a:endParaRPr lang="el-G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ΟΝΟΜΑΤΕΠΩΝΥΜΟ</a:t>
                      </a:r>
                      <a:endParaRPr lang="el-G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ΑΠΟΦΑΣΗ  </a:t>
                      </a:r>
                      <a:endParaRPr lang="el-G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ΑΚΑΔ. ΕΤΟΣ</a:t>
                      </a:r>
                      <a:endParaRPr lang="el-G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ΕΠΙΒΛΕΠΟΝΤΕΣ</a:t>
                      </a:r>
                      <a:endParaRPr lang="el-G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ΘΕΜΑ </a:t>
                      </a:r>
                      <a:endParaRPr lang="el-G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04317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l-GR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Πάστρα</a:t>
                      </a:r>
                      <a:r>
                        <a:rPr lang="el-GR" sz="16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Αποστολία</a:t>
                      </a:r>
                      <a:endParaRPr lang="el-GR" sz="16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13-3-2013</a:t>
                      </a:r>
                      <a:endParaRPr lang="el-GR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2012-2013</a:t>
                      </a:r>
                      <a:endParaRPr lang="el-GR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Α. Κοντογιάννη </a:t>
                      </a:r>
                      <a:endParaRPr lang="el-GR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Ο ρόλος της δραματοποίησης στην ενεργοποίηση του «συναισθηματικού </a:t>
                      </a:r>
                      <a:r>
                        <a:rPr lang="el-GR" sz="1600" i="1" kern="1200" dirty="0" err="1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ξεπαγώματος</a:t>
                      </a:r>
                      <a:r>
                        <a:rPr lang="el-GR" sz="1600" i="1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 των γονιών με ΔΑΔ-ΦΑ, καθώς αυτοί συμμετέχουν με τα παιδιά τους σε περιβάλλον δραματοποίησης, υποστηριζόμενο από θεραπευτές</a:t>
                      </a:r>
                      <a:r>
                        <a:rPr lang="el-GR" sz="160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l-GR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945777" y="6396742"/>
            <a:ext cx="8570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Βασιλέως Κωνσταντίνου 21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, </a:t>
            </a:r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Ναύπλιο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21100,  </a:t>
            </a:r>
            <a:r>
              <a:rPr lang="el-GR" sz="1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τηλ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. +30-2752096129, fax +30-2752096128, ts-secretary@uop.gr</a:t>
            </a:r>
          </a:p>
        </p:txBody>
      </p:sp>
    </p:spTree>
    <p:extLst>
      <p:ext uri="{BB962C8B-B14F-4D97-AF65-F5344CB8AC3E}">
        <p14:creationId xmlns:p14="http://schemas.microsoft.com/office/powerpoint/2010/main" val="32422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86871" y="475128"/>
            <a:ext cx="10856258" cy="5918843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774F27"/>
            </a:solidFill>
          </a:ln>
          <a:effectLst/>
        </p:spPr>
        <p:txBody>
          <a:bodyPr/>
          <a:lstStyle/>
          <a:p>
            <a:pPr algn="ctr" fontAlgn="b">
              <a:spcBef>
                <a:spcPts val="0"/>
              </a:spcBef>
            </a:pPr>
            <a:r>
              <a:rPr lang="el-GR" sz="2800" dirty="0"/>
              <a:t/>
            </a:r>
            <a:br>
              <a:rPr lang="el-GR" sz="2800" dirty="0"/>
            </a:br>
            <a:r>
              <a:rPr lang="el-GR" sz="5400" dirty="0">
                <a:latin typeface="Arial" panose="020B0604020202020204" pitchFamily="34" charset="0"/>
              </a:rPr>
              <a:t/>
            </a:r>
            <a:br>
              <a:rPr lang="el-GR" sz="5400" dirty="0">
                <a:latin typeface="Arial" panose="020B0604020202020204" pitchFamily="34" charset="0"/>
              </a:rPr>
            </a:b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455" y="6437825"/>
            <a:ext cx="531158" cy="348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087" y="616788"/>
            <a:ext cx="847049" cy="834117"/>
          </a:xfrm>
          <a:prstGeom prst="rect">
            <a:avLst/>
          </a:prstGeom>
          <a:noFill/>
          <a:ln>
            <a:solidFill>
              <a:srgbClr val="4F2E09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40000"/>
                <a:lumOff val="60000"/>
              </a:schemeClr>
            </a:contourClr>
          </a:sp3d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8836" y="215154"/>
            <a:ext cx="953782" cy="6178818"/>
          </a:xfrm>
          <a:prstGeom prst="rect">
            <a:avLst/>
          </a:prstGeom>
        </p:spPr>
      </p:pic>
      <p:sp>
        <p:nvSpPr>
          <p:cNvPr id="13" name="Τίτλος 1"/>
          <p:cNvSpPr txBox="1">
            <a:spLocks/>
          </p:cNvSpPr>
          <p:nvPr/>
        </p:nvSpPr>
        <p:spPr>
          <a:xfrm>
            <a:off x="2060047" y="1253283"/>
            <a:ext cx="8065180" cy="5987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cap="none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latin typeface="Bookman Old Style" panose="02050604050505020204" pitchFamily="18" charset="0"/>
              </a:rPr>
              <a:t>Επίτιμος διδάκτορας</a:t>
            </a:r>
            <a:r>
              <a:rPr kumimoji="0" lang="el-GR" sz="2400" b="1" i="0" u="none" strike="noStrike" kern="1200" cap="none" spc="0" normalizeH="0" baseline="0" noProof="0" dirty="0" smtClean="0">
                <a:ln w="6600">
                  <a:solidFill>
                    <a:srgbClr val="EBDDC3">
                      <a:lumMod val="2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Bookman Old Style" panose="02050604050505020204" pitchFamily="18" charset="0"/>
              </a:rPr>
              <a:t> Τ.Θ.Σ</a:t>
            </a:r>
            <a:endParaRPr kumimoji="0" lang="el-GR" sz="2400" b="1" i="0" u="none" strike="noStrike" kern="1200" cap="none" spc="0" normalizeH="0" baseline="0" noProof="0" dirty="0">
              <a:ln w="6600">
                <a:solidFill>
                  <a:srgbClr val="EBDDC3">
                    <a:lumMod val="2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DD8047"/>
                </a:outerShdw>
              </a:effectLst>
              <a:uLnTx/>
              <a:uFillTx/>
              <a:latin typeface="Bookman Old Style" panose="02050604050505020204" pitchFamily="18" charset="0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04495"/>
              </p:ext>
            </p:extLst>
          </p:nvPr>
        </p:nvGraphicFramePr>
        <p:xfrm>
          <a:off x="846379" y="2641600"/>
          <a:ext cx="9471998" cy="1096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6893"/>
                <a:gridCol w="4535955"/>
                <a:gridCol w="2059575"/>
                <a:gridCol w="2059575"/>
              </a:tblGrid>
              <a:tr h="35257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α/α</a:t>
                      </a:r>
                      <a:endParaRPr lang="el-G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ΟΝΟΜΑΤΕΠΩΝΥΜΟ</a:t>
                      </a:r>
                      <a:endParaRPr lang="el-G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ΙΔΙΟΤΗΤΑ</a:t>
                      </a:r>
                      <a:endParaRPr lang="el-G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ΑΝΑΓΟΡΕΥΣΗ  </a:t>
                      </a:r>
                      <a:endParaRPr lang="el-GR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4411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l-GR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Θεόδωρος Τερζόπουλος</a:t>
                      </a:r>
                      <a:endParaRPr lang="el-GR" sz="16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Σκηνοθέτης</a:t>
                      </a:r>
                      <a:endParaRPr lang="el-GR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el-GR" sz="16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Μαΐου </a:t>
                      </a:r>
                      <a:r>
                        <a:rPr lang="el-GR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l-GR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945777" y="6396742"/>
            <a:ext cx="85702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Βασιλέως Κωνσταντίνου 21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, </a:t>
            </a:r>
            <a:r>
              <a:rPr lang="el-G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Ναύπλιο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 21100,  </a:t>
            </a:r>
            <a:r>
              <a:rPr lang="el-GR" sz="1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τηλ</a:t>
            </a:r>
            <a:r>
              <a:rPr lang="en-GB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Arabic Typesetting" panose="03020402040406030203" pitchFamily="66" charset="-78"/>
              </a:rPr>
              <a:t>. +30-2752096129, fax +30-2752096128, ts-secretary@uop.gr</a:t>
            </a:r>
          </a:p>
        </p:txBody>
      </p:sp>
    </p:spTree>
    <p:extLst>
      <p:ext uri="{BB962C8B-B14F-4D97-AF65-F5344CB8AC3E}">
        <p14:creationId xmlns:p14="http://schemas.microsoft.com/office/powerpoint/2010/main" val="93930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>
        <p:checker/>
      </p:transition>
    </mc:Choice>
    <mc:Fallback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3091</TotalTime>
  <Words>791</Words>
  <Application>Microsoft Office PowerPoint</Application>
  <PresentationFormat>Ευρεία οθόνη</PresentationFormat>
  <Paragraphs>175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9" baseType="lpstr">
      <vt:lpstr>Arabic Typesetting</vt:lpstr>
      <vt:lpstr>Arial</vt:lpstr>
      <vt:lpstr>Bookman Old Style</vt:lpstr>
      <vt:lpstr>Calibri</vt:lpstr>
      <vt:lpstr>Century Gothic</vt:lpstr>
      <vt:lpstr>Times New Roman</vt:lpstr>
      <vt:lpstr>Wingdings 3</vt:lpstr>
      <vt:lpstr>Αίθουσα συσκέψεων "Ιόν"</vt:lpstr>
      <vt:lpstr>1_Αίθουσα συσκέψεων "Ιόν"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</vt:lpstr>
      <vt:lpstr>  </vt:lpstr>
      <vt:lpstr>  </vt:lpstr>
      <vt:lpstr> «1ο  Επιστημονικό Συμπόσιο Υποψήφιων Διδακτόρων».  Διοργάνωση: Τμήμα Θεατρικών Σπουδών του Πανεπιστημίου Πελοποννήσου,                    6 - 7 Ιουλίου 2012.  Οργάνωση: Άλκηστις Κοντογιάννη, Καθηγήτρια του ΤΘΣ.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Εκδηλώσεις Τ.Θ.Σ</dc:title>
  <dc:creator>Karagianni</dc:creator>
  <cp:lastModifiedBy>Karagianni</cp:lastModifiedBy>
  <cp:revision>405</cp:revision>
  <dcterms:created xsi:type="dcterms:W3CDTF">2013-12-18T07:05:21Z</dcterms:created>
  <dcterms:modified xsi:type="dcterms:W3CDTF">2014-02-07T06:47:16Z</dcterms:modified>
</cp:coreProperties>
</file>